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5"/>
  </p:notesMasterIdLst>
  <p:sldIdLst>
    <p:sldId id="256" r:id="rId2"/>
    <p:sldId id="296" r:id="rId3"/>
    <p:sldId id="264" r:id="rId4"/>
    <p:sldId id="268" r:id="rId5"/>
    <p:sldId id="261" r:id="rId6"/>
    <p:sldId id="269" r:id="rId7"/>
    <p:sldId id="260" r:id="rId8"/>
    <p:sldId id="275" r:id="rId9"/>
    <p:sldId id="262" r:id="rId10"/>
    <p:sldId id="276" r:id="rId11"/>
    <p:sldId id="263" r:id="rId12"/>
    <p:sldId id="271" r:id="rId13"/>
    <p:sldId id="272" r:id="rId14"/>
    <p:sldId id="273" r:id="rId15"/>
    <p:sldId id="298" r:id="rId16"/>
    <p:sldId id="299" r:id="rId17"/>
    <p:sldId id="300" r:id="rId18"/>
    <p:sldId id="301" r:id="rId19"/>
    <p:sldId id="302" r:id="rId20"/>
    <p:sldId id="303" r:id="rId21"/>
    <p:sldId id="304" r:id="rId22"/>
    <p:sldId id="265" r:id="rId23"/>
    <p:sldId id="305" r:id="rId24"/>
  </p:sldIdLst>
  <p:sldSz cx="9144000" cy="5143500" type="screen16x9"/>
  <p:notesSz cx="6858000" cy="9144000"/>
  <p:embeddedFontLst>
    <p:embeddedFont>
      <p:font typeface="Asap" pitchFamily="2" charset="77"/>
      <p:regular r:id="rId26"/>
      <p:bold r:id="rId27"/>
      <p:italic r:id="rId28"/>
      <p:boldItalic r:id="rId29"/>
    </p:embeddedFont>
    <p:embeddedFont>
      <p:font typeface="Asap SemiBold" pitchFamily="2" charset="77"/>
      <p:regular r:id="rId30"/>
      <p:bold r:id="rId31"/>
      <p:italic r:id="rId32"/>
      <p:boldItalic r:id="rId33"/>
    </p:embeddedFont>
    <p:embeddedFont>
      <p:font typeface="Baloo 2" pitchFamily="2" charset="77"/>
      <p:regular r:id="rId34"/>
      <p:bold r:id="rId35"/>
    </p:embeddedFont>
    <p:embeddedFont>
      <p:font typeface="Calisto MT" panose="02040603050505030304" pitchFamily="18" charset="77"/>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74AAE2-36A0-4CD2-998B-C70DC68E3E64}">
  <a:tblStyle styleId="{D974AAE2-36A0-4CD2-998B-C70DC68E3E6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D4C134D-941F-427D-92A2-27E829CCC3B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46"/>
  </p:normalViewPr>
  <p:slideViewPr>
    <p:cSldViewPr snapToGrid="0">
      <p:cViewPr varScale="1">
        <p:scale>
          <a:sx n="150" d="100"/>
          <a:sy n="150" d="100"/>
        </p:scale>
        <p:origin x="52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2T04:47:10.2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1,'54'0,"-1"3,-10 0,-1 2,-4 0,-2-2,2 1,4 0,0 1,1-1,-3 1,0-2,-1-1,-1 0,-2-2,-4 1,-5 1,-6 0,-5-1,-2 1,2-1,2 1,0-1,1-1,-3 0,4 0,3 0,0 0,0 0,-3 0,-3 0,-3 0,2 0,-1 2,1 2,-1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2T04:47:18.02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0 122,'73'0,"5"0,-1 0,14 0,5 0,3 0,-4 0,-7 0,-5 0,-13 0,-8 0,-7 0,-3 0,-3 0,0 0,1 0,1 0,5 0,3 0,2-4,1-3,0-2,0-3,-5 3,0 0,-6 1,-2 2,-1 1,-3 1,3 0,2 0,4 2,1 0,0 2,-2 0,-2-2,-3 0,-3-1,-2-1,-3 2,-3-1,-1 2,3-1,1 0,4 0,-1 0,1 0,-2 0,-1 2,-2-1,0-1,0 0,-1 0,0 2,-3 0,-2 0,-2 0,-1 0,0 0,0 0,-2 0,-2 0,0 0,0 0,2 0,3 0,2 0,0 0,-1 0,-1 0,-1 0,-3 0,-1 0,0 0,-3 0,-1 0,-1 0,-1 0,-1 0,1 1,2 1,0 1,0 1,1-1,-1 1,-1-1,-2 0,-1-2,-2 0,-1 0,4 2,-5 0,4 1,2-1,-4 0,6 0,-5 0,0 0,-1 0,-2 0,4 0,-4 0,4 0,0 2,-7-2,4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2T04:48:52.5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13621 165,'-69'0,"0"0,0 0,-22 0,-6 0,-8 0,16 0,-5 0,-5 0,-4 0,-2 1,14-1,-3 1,-3-1,-1 1,-3-1,-1 1,-1-1,13 1,-3-1,0 0,-2 1,-1-1,0 1,-2-1,0 1,0-1,2 1,-1-1,0 1,-2-1,0 1,0-1,-1 1,0-1,1 0,0 0,0 0,0-1,0 1,-1 0,1-1,0 0,0 0,1 0,0 0,1-1,4 0,1 0,-1 0,1-1,0 1,1-1,1 0,1 0,0-1,2 1,-12-2,0 0,1 0,2 0,1 0,1-1,3 0,2 0,-9-1,1-1,3 0,3 0,3 0,3 1,-17-2,5 0,5 1,5 0,1 2,6 1,8 1,1 1,8 3,-35 2,10 6,6-2,-13 1,6-1,-8-1,-4-1,14 0,-4-2,-2 1,-2-1,12 0,-3-1,-1 0,1 0,0 0,2-1,1 0,0 0,1 0,1 0,-13 0,3 0,0 0,2 0,5 0,1 0,2 0,2 0,-13 0,4 0,1 0,8 0,2 0,2 0,-25-1,3 0,8 0,2 0,5-2,1 0,6 0,0 1,-1 0,0 0,-1 0,0 0,-2 1,0-1,-4 0,0-1,-4 0,1 1,-3 0,0 1,-1-1,0 1,1 1,-1 0,-1 0,1 0,0 1,1 0,2 0,2 0,4 2,3-1,9 0,3 1,10-2,5 0,-21 1,30-2,26 0,9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6de4c9ce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6de4c9ce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 so much for this opportunity, I am very excited to be here. My name is Anwita Molaka, and today, I’m going to be talking about utilizing large language models for enhanced cell type annotation, taking a user-centric approach.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105afc42a3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105afc42a3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added a short sentence with context about the dataset we were working with, so that the model had a better foundation to return cell type predictions.</a:t>
            </a:r>
            <a:endParaRPr dirty="0"/>
          </a:p>
        </p:txBody>
      </p:sp>
    </p:spTree>
    <p:extLst>
      <p:ext uri="{BB962C8B-B14F-4D97-AF65-F5344CB8AC3E}">
        <p14:creationId xmlns:p14="http://schemas.microsoft.com/office/powerpoint/2010/main" val="1857613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Though some of these cell types were the same, the addition of the context sentence resulted in more specific, daughter cell types. Rather than monocyte, for cluster 2 for example, we get classical monocytes. Higher degree of specificity of cell types, while maintaining overall group</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743e62950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743e62950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PBMCs for known markers – many key marker databases available</a:t>
            </a:r>
          </a:p>
          <a:p>
            <a:pPr marL="0" lvl="0" indent="0" algn="l" rtl="0">
              <a:spcBef>
                <a:spcPts val="0"/>
              </a:spcBef>
              <a:spcAft>
                <a:spcPts val="0"/>
              </a:spcAft>
              <a:buNone/>
            </a:pPr>
            <a:r>
              <a:rPr lang="en-US" dirty="0"/>
              <a:t>IDC for unknown markers – little to no key marker databases or consistent information available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32b61d2476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32b61d247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 interface and R/Seurat algorithms in the back-end for Shiny app</a:t>
            </a:r>
          </a:p>
          <a:p>
            <a:pPr marL="0" lvl="0" indent="0" algn="l" rtl="0">
              <a:spcBef>
                <a:spcPts val="0"/>
              </a:spcBef>
              <a:spcAft>
                <a:spcPts val="0"/>
              </a:spcAft>
              <a:buNone/>
            </a:pPr>
            <a:r>
              <a:rPr lang="en-US" dirty="0"/>
              <a:t>Give option for QC plot parameter selection</a:t>
            </a:r>
          </a:p>
          <a:p>
            <a:pPr marL="0" lvl="0" indent="0" algn="l" rtl="0">
              <a:spcBef>
                <a:spcPts val="0"/>
              </a:spcBef>
              <a:spcAft>
                <a:spcPts val="0"/>
              </a:spcAft>
              <a:buNone/>
            </a:pPr>
            <a:r>
              <a:rPr lang="en-US" dirty="0"/>
              <a:t>Preprocess data and give clustering, </a:t>
            </a:r>
            <a:r>
              <a:rPr lang="en-US" dirty="0" err="1"/>
              <a:t>umap</a:t>
            </a:r>
            <a:r>
              <a:rPr lang="en-US" dirty="0"/>
              <a:t>, </a:t>
            </a:r>
            <a:r>
              <a:rPr lang="en-US" dirty="0" err="1"/>
              <a:t>tsne</a:t>
            </a:r>
            <a:endParaRPr lang="en-US" dirty="0"/>
          </a:p>
          <a:p>
            <a:pPr marL="0" lvl="0" indent="0" algn="l" rtl="0">
              <a:spcBef>
                <a:spcPts val="0"/>
              </a:spcBef>
              <a:spcAft>
                <a:spcPts val="0"/>
              </a:spcAft>
              <a:buNone/>
            </a:pPr>
            <a:r>
              <a:rPr lang="en-US" dirty="0"/>
              <a:t>Then we do differential expression and do our standard and LLM-based cell type annotation </a:t>
            </a:r>
            <a:r>
              <a:rPr lang="en-US" dirty="0">
                <a:sym typeface="Wingdings" pitchFamily="2" charset="2"/>
              </a:rPr>
              <a:t> user can input prompt about dataset to interact, choose between gpt-4o, gpt-3.5-turbo, llama3</a:t>
            </a:r>
          </a:p>
          <a:p>
            <a:pPr marL="0" lvl="0" indent="0" algn="l" rtl="0">
              <a:spcBef>
                <a:spcPts val="0"/>
              </a:spcBef>
              <a:spcAft>
                <a:spcPts val="0"/>
              </a:spcAft>
              <a:buNone/>
            </a:pPr>
            <a:r>
              <a:rPr lang="en-US" dirty="0">
                <a:sym typeface="Wingdings" pitchFamily="2" charset="2"/>
              </a:rPr>
              <a:t>Accuracy scores</a:t>
            </a:r>
          </a:p>
          <a:p>
            <a:pPr marL="0" lvl="0" indent="0" algn="l" rtl="0">
              <a:spcBef>
                <a:spcPts val="0"/>
              </a:spcBef>
              <a:spcAft>
                <a:spcPts val="0"/>
              </a:spcAft>
              <a:buNone/>
            </a:pPr>
            <a:r>
              <a:rPr lang="en-US" dirty="0">
                <a:sym typeface="Wingdings" pitchFamily="2" charset="2"/>
              </a:rPr>
              <a:t>Lineage maps</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360713c0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360713c0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LLM-predicted cell types are very similar to that of </a:t>
            </a:r>
            <a:r>
              <a:rPr lang="en-US" dirty="0" err="1"/>
              <a:t>scType</a:t>
            </a:r>
            <a:endParaRPr lang="en-US" dirty="0"/>
          </a:p>
          <a:p>
            <a:pPr marL="0" lvl="0" indent="0" algn="l" rtl="0">
              <a:spcBef>
                <a:spcPts val="0"/>
              </a:spcBef>
              <a:spcAft>
                <a:spcPts val="0"/>
              </a:spcAft>
              <a:buNone/>
            </a:pPr>
            <a:r>
              <a:rPr lang="en-US" dirty="0"/>
              <a:t>- </a:t>
            </a:r>
            <a:r>
              <a:rPr lang="en-US" dirty="0" err="1"/>
              <a:t>scType</a:t>
            </a:r>
            <a:r>
              <a:rPr lang="en-US" dirty="0"/>
              <a:t> is typically more specific, as PBMC is a popular dataset and </a:t>
            </a:r>
            <a:r>
              <a:rPr lang="en-US" dirty="0" err="1"/>
              <a:t>scType</a:t>
            </a:r>
            <a:r>
              <a:rPr lang="en-US" dirty="0"/>
              <a:t> has many known gene markers for this data</a:t>
            </a:r>
          </a:p>
          <a:p>
            <a:pPr marL="0" lvl="0" indent="0" algn="l" rtl="0">
              <a:spcBef>
                <a:spcPts val="0"/>
              </a:spcBef>
              <a:spcAft>
                <a:spcPts val="0"/>
              </a:spcAft>
              <a:buNone/>
            </a:pPr>
            <a:r>
              <a:rPr lang="en-US" dirty="0"/>
              <a:t>Scores for </a:t>
            </a:r>
            <a:r>
              <a:rPr lang="en-US" dirty="0" err="1"/>
              <a:t>scType</a:t>
            </a:r>
            <a:r>
              <a:rPr lang="en-US" dirty="0"/>
              <a:t> are high </a:t>
            </a:r>
            <a:r>
              <a:rPr lang="en-US" dirty="0">
                <a:sym typeface="Wingdings" pitchFamily="2" charset="2"/>
              </a:rPr>
              <a:t> high confidence</a:t>
            </a:r>
          </a:p>
          <a:p>
            <a:pPr marL="0" lvl="0" indent="0" algn="l" rtl="0">
              <a:spcBef>
                <a:spcPts val="0"/>
              </a:spcBef>
              <a:spcAft>
                <a:spcPts val="0"/>
              </a:spcAft>
              <a:buNone/>
            </a:pPr>
            <a:r>
              <a:rPr lang="en-US" dirty="0" err="1">
                <a:sym typeface="Wingdings" pitchFamily="2" charset="2"/>
              </a:rPr>
              <a:t>Logprob</a:t>
            </a:r>
            <a:r>
              <a:rPr lang="en-US" dirty="0">
                <a:sym typeface="Wingdings" pitchFamily="2" charset="2"/>
              </a:rPr>
              <a:t> for LLM is close to 0  high confidence</a:t>
            </a:r>
          </a:p>
          <a:p>
            <a:pPr marL="0" lvl="0" indent="0" algn="l" rtl="0">
              <a:spcBef>
                <a:spcPts val="0"/>
              </a:spcBef>
              <a:spcAft>
                <a:spcPts val="0"/>
              </a:spcAft>
              <a:buNone/>
            </a:pPr>
            <a:endParaRPr lang="en-US" dirty="0">
              <a:sym typeface="Wingdings" pitchFamily="2" charset="2"/>
            </a:endParaRPr>
          </a:p>
          <a:p>
            <a:pPr marL="0" lvl="0" indent="0" algn="l" rtl="0">
              <a:spcBef>
                <a:spcPts val="0"/>
              </a:spcBef>
              <a:spcAft>
                <a:spcPts val="0"/>
              </a:spcAft>
              <a:buNone/>
            </a:pPr>
            <a:r>
              <a:rPr lang="en-US" dirty="0">
                <a:sym typeface="Wingdings" pitchFamily="2" charset="2"/>
              </a:rPr>
              <a:t>Select tissue type immune cell for </a:t>
            </a:r>
            <a:r>
              <a:rPr lang="en-US" dirty="0" err="1">
                <a:sym typeface="Wingdings" pitchFamily="2" charset="2"/>
              </a:rPr>
              <a:t>scType</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360713c0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360713c0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Compared </a:t>
            </a:r>
            <a:r>
              <a:rPr lang="en-US" dirty="0" err="1"/>
              <a:t>scType</a:t>
            </a:r>
            <a:r>
              <a:rPr lang="en-US" dirty="0"/>
              <a:t> scores and LLM </a:t>
            </a:r>
            <a:r>
              <a:rPr lang="en-US" dirty="0" err="1"/>
              <a:t>logprobs</a:t>
            </a:r>
            <a:r>
              <a:rPr lang="en-US" dirty="0"/>
              <a:t>, took highest as the annotation for the final analysis UMAP</a:t>
            </a:r>
            <a:endParaRPr dirty="0"/>
          </a:p>
        </p:txBody>
      </p:sp>
    </p:spTree>
    <p:extLst>
      <p:ext uri="{BB962C8B-B14F-4D97-AF65-F5344CB8AC3E}">
        <p14:creationId xmlns:p14="http://schemas.microsoft.com/office/powerpoint/2010/main" val="1676665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360713c0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360713c0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Different scales </a:t>
            </a:r>
            <a:r>
              <a:rPr lang="en-US" dirty="0">
                <a:sym typeface="Wingdings" pitchFamily="2" charset="2"/>
              </a:rPr>
              <a:t></a:t>
            </a:r>
            <a:endParaRPr lang="en-US" dirty="0"/>
          </a:p>
          <a:p>
            <a:pPr marL="0" lvl="0" indent="0" algn="l" rtl="0">
              <a:spcBef>
                <a:spcPts val="0"/>
              </a:spcBef>
              <a:spcAft>
                <a:spcPts val="0"/>
              </a:spcAft>
              <a:buNone/>
            </a:pPr>
            <a:r>
              <a:rPr lang="en-US" dirty="0"/>
              <a:t>Normalize scores using Caret’s preprocess method </a:t>
            </a:r>
            <a:r>
              <a:rPr lang="en-US" dirty="0">
                <a:sym typeface="Wingdings" pitchFamily="2" charset="2"/>
              </a:rPr>
              <a:t> </a:t>
            </a:r>
            <a:r>
              <a:rPr lang="en-US" b="0" i="0" u="none" strike="noStrike" dirty="0">
                <a:solidFill>
                  <a:srgbClr val="4D5B7C"/>
                </a:solidFill>
                <a:effectLst/>
                <a:latin typeface="__Inter_0d7ac7"/>
              </a:rPr>
              <a:t>The </a:t>
            </a:r>
            <a:r>
              <a:rPr lang="en-US" dirty="0" err="1"/>
              <a:t>preProcess</a:t>
            </a:r>
            <a:r>
              <a:rPr lang="en-US" dirty="0"/>
              <a:t>() function</a:t>
            </a:r>
            <a:r>
              <a:rPr lang="en-US" b="0" i="0" u="none" strike="noStrike" dirty="0">
                <a:solidFill>
                  <a:srgbClr val="4D5B7C"/>
                </a:solidFill>
                <a:effectLst/>
                <a:latin typeface="__Inter_0d7ac7"/>
              </a:rPr>
              <a:t> enables us to scale the value to a range of 0 to 1 using </a:t>
            </a:r>
            <a:r>
              <a:rPr lang="en-US" dirty="0"/>
              <a:t>method = c('range')</a:t>
            </a:r>
            <a:r>
              <a:rPr lang="en-US" b="0" i="0" u="none" strike="noStrike" dirty="0">
                <a:solidFill>
                  <a:srgbClr val="4D5B7C"/>
                </a:solidFill>
                <a:effectLst/>
                <a:latin typeface="__Inter_0d7ac7"/>
              </a:rPr>
              <a:t>as an argument. With </a:t>
            </a:r>
            <a:r>
              <a:rPr lang="en-US" b="1" i="0" u="none" strike="noStrike" dirty="0">
                <a:solidFill>
                  <a:srgbClr val="4D5B7C"/>
                </a:solidFill>
                <a:effectLst/>
                <a:latin typeface="__Inter_0d7ac7"/>
              </a:rPr>
              <a:t>Min-Max Scaling</a:t>
            </a:r>
            <a:r>
              <a:rPr lang="en-US" b="0" i="0" u="none" strike="noStrike" dirty="0">
                <a:solidFill>
                  <a:srgbClr val="4D5B7C"/>
                </a:solidFill>
                <a:effectLst/>
                <a:latin typeface="__Inter_0d7ac7"/>
              </a:rPr>
              <a:t>, we scale the data values between a range of 0 to 1 only. Due to this, the effect of outliers on the data values suppresses to a certain extent. Moreover, it helps us have a smaller value of the standard deviation of the data scale.</a:t>
            </a:r>
          </a:p>
          <a:p>
            <a:pPr marL="0" lvl="0" indent="0" algn="l" rtl="0">
              <a:spcBef>
                <a:spcPts val="0"/>
              </a:spcBef>
              <a:spcAft>
                <a:spcPts val="0"/>
              </a:spcAft>
              <a:buNone/>
            </a:pPr>
            <a:endParaRPr lang="en-US" b="0" i="0" u="none" strike="noStrike" dirty="0">
              <a:solidFill>
                <a:srgbClr val="4D5B7C"/>
              </a:solidFill>
              <a:effectLst/>
              <a:latin typeface="__Inter_0d7ac7"/>
            </a:endParaRPr>
          </a:p>
          <a:p>
            <a:pPr marL="0" lvl="0" indent="0" algn="l" rtl="0">
              <a:spcBef>
                <a:spcPts val="0"/>
              </a:spcBef>
              <a:spcAft>
                <a:spcPts val="0"/>
              </a:spcAft>
              <a:buNone/>
            </a:pPr>
            <a:r>
              <a:rPr lang="en-US" b="0" i="0" u="none" strike="noStrike" dirty="0">
                <a:solidFill>
                  <a:srgbClr val="4D5B7C"/>
                </a:solidFill>
                <a:effectLst/>
                <a:latin typeface="__Inter_0d7ac7"/>
              </a:rPr>
              <a:t>We actually see that overall, the LLM had a higher score than the standard method across the clusters. However, these normalized scores are generally pretty similar in values.</a:t>
            </a:r>
            <a:endParaRPr dirty="0"/>
          </a:p>
        </p:txBody>
      </p:sp>
    </p:spTree>
    <p:extLst>
      <p:ext uri="{BB962C8B-B14F-4D97-AF65-F5344CB8AC3E}">
        <p14:creationId xmlns:p14="http://schemas.microsoft.com/office/powerpoint/2010/main" val="937482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360713c0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360713c0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wanted to push the model further and see if we can higher-level analyses of the relationships between the cell types. We used the LLM to generate a lineage map using the </a:t>
            </a:r>
            <a:r>
              <a:rPr lang="en-US" dirty="0" err="1"/>
              <a:t>scType</a:t>
            </a:r>
            <a:r>
              <a:rPr lang="en-US" dirty="0"/>
              <a:t> predictions, and another using the LLM predictions. Both show similar relationships between cell types and are very detailed.</a:t>
            </a:r>
            <a:endParaRPr dirty="0"/>
          </a:p>
        </p:txBody>
      </p:sp>
    </p:spTree>
    <p:extLst>
      <p:ext uri="{BB962C8B-B14F-4D97-AF65-F5344CB8AC3E}">
        <p14:creationId xmlns:p14="http://schemas.microsoft.com/office/powerpoint/2010/main" val="3321985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360713c0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360713c0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Most interesting results were for IDC</a:t>
            </a:r>
          </a:p>
          <a:p>
            <a:pPr marL="0" lvl="0" indent="0" algn="l" rtl="0">
              <a:spcBef>
                <a:spcPts val="0"/>
              </a:spcBef>
              <a:spcAft>
                <a:spcPts val="0"/>
              </a:spcAft>
              <a:buNone/>
            </a:pPr>
            <a:r>
              <a:rPr lang="en-US" dirty="0" err="1"/>
              <a:t>scType</a:t>
            </a:r>
            <a:r>
              <a:rPr lang="en-US" dirty="0"/>
              <a:t> requires that we pick tissue type </a:t>
            </a:r>
            <a:r>
              <a:rPr lang="en-US" dirty="0">
                <a:sym typeface="Wingdings" pitchFamily="2" charset="2"/>
              </a:rPr>
              <a:t> breast is not defined, so we actually left it as immune cells to see what would happen</a:t>
            </a:r>
          </a:p>
          <a:p>
            <a:pPr marL="0" lvl="0" indent="0" algn="l" rtl="0">
              <a:spcBef>
                <a:spcPts val="0"/>
              </a:spcBef>
              <a:spcAft>
                <a:spcPts val="0"/>
              </a:spcAft>
              <a:buNone/>
            </a:pPr>
            <a:r>
              <a:rPr lang="en-US" dirty="0" err="1">
                <a:sym typeface="Wingdings" pitchFamily="2" charset="2"/>
              </a:rPr>
              <a:t>scType</a:t>
            </a:r>
            <a:r>
              <a:rPr lang="en-US" dirty="0">
                <a:sym typeface="Wingdings" pitchFamily="2" charset="2"/>
              </a:rPr>
              <a:t>, interestingly, was able to detect that we were working with cancer cells (also has immune cells, which are present in cancer cells)</a:t>
            </a:r>
          </a:p>
          <a:p>
            <a:pPr marL="0" lvl="0" indent="0" algn="l" rtl="0">
              <a:spcBef>
                <a:spcPts val="0"/>
              </a:spcBef>
              <a:spcAft>
                <a:spcPts val="0"/>
              </a:spcAft>
              <a:buNone/>
            </a:pPr>
            <a:r>
              <a:rPr lang="en-US" dirty="0">
                <a:sym typeface="Wingdings" pitchFamily="2" charset="2"/>
              </a:rPr>
              <a:t>	- however, it is not specific at all, and sometimes could not even determine the cell type (unknown)</a:t>
            </a:r>
          </a:p>
          <a:p>
            <a:pPr marL="0" lvl="0" indent="0" algn="l" rtl="0">
              <a:spcBef>
                <a:spcPts val="0"/>
              </a:spcBef>
              <a:spcAft>
                <a:spcPts val="0"/>
              </a:spcAft>
              <a:buNone/>
            </a:pPr>
            <a:r>
              <a:rPr lang="en-US" dirty="0">
                <a:sym typeface="Wingdings" pitchFamily="2" charset="2"/>
              </a:rPr>
              <a:t>	- scores for </a:t>
            </a:r>
            <a:r>
              <a:rPr lang="en-US" dirty="0" err="1">
                <a:sym typeface="Wingdings" pitchFamily="2" charset="2"/>
              </a:rPr>
              <a:t>scType</a:t>
            </a:r>
            <a:r>
              <a:rPr lang="en-US" dirty="0">
                <a:sym typeface="Wingdings" pitchFamily="2" charset="2"/>
              </a:rPr>
              <a:t> were also very low  low confidence</a:t>
            </a:r>
          </a:p>
          <a:p>
            <a:pPr marL="0" lvl="0" indent="0" algn="l" rtl="0">
              <a:spcBef>
                <a:spcPts val="0"/>
              </a:spcBef>
              <a:spcAft>
                <a:spcPts val="0"/>
              </a:spcAft>
              <a:buNone/>
            </a:pPr>
            <a:r>
              <a:rPr lang="en-US" dirty="0">
                <a:sym typeface="Wingdings" pitchFamily="2" charset="2"/>
              </a:rPr>
              <a:t>LLM was able to give more in-depth cell type predictions  different types of cancer cells, epithelial cells, immune cells, </a:t>
            </a:r>
            <a:r>
              <a:rPr lang="en-US" dirty="0" err="1">
                <a:sym typeface="Wingdings" pitchFamily="2" charset="2"/>
              </a:rPr>
              <a:t>etc</a:t>
            </a:r>
            <a:endParaRPr lang="en-US" dirty="0">
              <a:sym typeface="Wingdings" pitchFamily="2" charset="2"/>
            </a:endParaRPr>
          </a:p>
          <a:p>
            <a:pPr marL="0" lvl="0" indent="0" algn="l" rtl="0">
              <a:spcBef>
                <a:spcPts val="0"/>
              </a:spcBef>
              <a:spcAft>
                <a:spcPts val="0"/>
              </a:spcAft>
              <a:buNone/>
            </a:pPr>
            <a:r>
              <a:rPr lang="en-US" dirty="0">
                <a:sym typeface="Wingdings" pitchFamily="2" charset="2"/>
              </a:rPr>
              <a:t>	- log probabilities mostly close to 0  pretty high confidence</a:t>
            </a:r>
            <a:endParaRPr lang="en-US" dirty="0"/>
          </a:p>
          <a:p>
            <a:pPr marL="0" lvl="0" indent="0" algn="l" rtl="0">
              <a:spcBef>
                <a:spcPts val="0"/>
              </a:spcBef>
              <a:spcAft>
                <a:spcPts val="0"/>
              </a:spcAft>
              <a:buNone/>
            </a:pPr>
            <a:r>
              <a:rPr lang="en-US" dirty="0" err="1"/>
              <a:t>scType</a:t>
            </a:r>
            <a:r>
              <a:rPr lang="en-US" dirty="0"/>
              <a:t> and LLM predictions differed more from each other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92515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360713c0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360713c0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Again, did the same thing where we assigned the prediction with the highest confidence/accuracy score to the final UMAP clusters</a:t>
            </a:r>
            <a:endParaRPr dirty="0"/>
          </a:p>
        </p:txBody>
      </p:sp>
    </p:spTree>
    <p:extLst>
      <p:ext uri="{BB962C8B-B14F-4D97-AF65-F5344CB8AC3E}">
        <p14:creationId xmlns:p14="http://schemas.microsoft.com/office/powerpoint/2010/main" val="1976998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I’m sure many of you all in this room are already familiar…</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Whether you’re an expert in bioinformatics or have never touched it before, we wanted this to be…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Interactive platform is Shiny app</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360713c0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360713c0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Same thing with normalization</a:t>
            </a:r>
          </a:p>
          <a:p>
            <a:pPr marL="0" lvl="0" indent="0" algn="l" rtl="0">
              <a:spcBef>
                <a:spcPts val="0"/>
              </a:spcBef>
              <a:spcAft>
                <a:spcPts val="0"/>
              </a:spcAft>
              <a:buNone/>
            </a:pPr>
            <a:r>
              <a:rPr lang="en-US" dirty="0"/>
              <a:t>We see the same general pattern of LLM having higher overall normalized scores across the different questions. </a:t>
            </a:r>
          </a:p>
          <a:p>
            <a:pPr marL="0" lvl="0" indent="0" algn="l" rtl="0">
              <a:spcBef>
                <a:spcPts val="0"/>
              </a:spcBef>
              <a:spcAft>
                <a:spcPts val="0"/>
              </a:spcAft>
              <a:buNone/>
            </a:pPr>
            <a:r>
              <a:rPr lang="en-US" dirty="0"/>
              <a:t>However, there is a much greater difference in the scores here, suggesting that the LLM can actually be more helpful in cases where we do not have standard key markers available, which is necessary for the standard methods to perform well.</a:t>
            </a:r>
          </a:p>
        </p:txBody>
      </p:sp>
    </p:spTree>
    <p:extLst>
      <p:ext uri="{BB962C8B-B14F-4D97-AF65-F5344CB8AC3E}">
        <p14:creationId xmlns:p14="http://schemas.microsoft.com/office/powerpoint/2010/main" val="2564667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360713c04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360713c04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Again, we generated lineage maps based on the standard cell type predictions and LLM  cell type predictions.</a:t>
            </a:r>
          </a:p>
          <a:p>
            <a:pPr marL="0" lvl="0" indent="0" algn="l" rtl="0">
              <a:spcBef>
                <a:spcPts val="0"/>
              </a:spcBef>
              <a:spcAft>
                <a:spcPts val="0"/>
              </a:spcAft>
              <a:buNone/>
            </a:pPr>
            <a:r>
              <a:rPr lang="en-US" dirty="0"/>
              <a:t>Here, we see that for the standard map, we have very basic cell types and a relatively surface-level cell lineage map.</a:t>
            </a:r>
          </a:p>
          <a:p>
            <a:pPr marL="0" lvl="0" indent="0" algn="l" rtl="0">
              <a:spcBef>
                <a:spcPts val="0"/>
              </a:spcBef>
              <a:spcAft>
                <a:spcPts val="0"/>
              </a:spcAft>
              <a:buNone/>
            </a:pPr>
            <a:r>
              <a:rPr lang="en-US" dirty="0"/>
              <a:t>LLM-predicted cell types are a little more specific, with the lineage map being a little more in depth as well.</a:t>
            </a:r>
          </a:p>
        </p:txBody>
      </p:sp>
    </p:spTree>
    <p:extLst>
      <p:ext uri="{BB962C8B-B14F-4D97-AF65-F5344CB8AC3E}">
        <p14:creationId xmlns:p14="http://schemas.microsoft.com/office/powerpoint/2010/main" val="2494827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Future work –</a:t>
            </a:r>
          </a:p>
          <a:p>
            <a:pPr marL="0" lvl="0" indent="0" algn="l" rtl="0">
              <a:spcBef>
                <a:spcPts val="0"/>
              </a:spcBef>
              <a:spcAft>
                <a:spcPts val="0"/>
              </a:spcAft>
              <a:buNone/>
            </a:pPr>
            <a:r>
              <a:rPr lang="en-US" dirty="0"/>
              <a:t>Work more on lineage maps and see if we can feed back to the model to further improve upon and enhance cell type </a:t>
            </a:r>
            <a:r>
              <a:rPr lang="en-US" dirty="0" err="1"/>
              <a:t>annotaitons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Test different standard methods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Find a way to standardize key marker databases</a:t>
            </a:r>
          </a:p>
          <a:p>
            <a:pPr marL="0" lvl="0" indent="0" algn="l" rtl="0">
              <a:spcBef>
                <a:spcPts val="0"/>
              </a:spcBef>
              <a:spcAft>
                <a:spcPts val="0"/>
              </a:spcAft>
              <a:buNone/>
            </a:pP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would like to thank Dr. Chen and Chen lab for their support, as well as our funding sources .</a:t>
            </a:r>
          </a:p>
        </p:txBody>
      </p:sp>
    </p:spTree>
    <p:extLst>
      <p:ext uri="{BB962C8B-B14F-4D97-AF65-F5344CB8AC3E}">
        <p14:creationId xmlns:p14="http://schemas.microsoft.com/office/powerpoint/2010/main" val="1228075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first step of this project was pre-training, and we had three different components involved. The first was system role formulation, which involved three specific components. We specified reputable databases for the LLM to reference when analyzing data, emphasized the use of key markers for analysis, and described the focused task –- cell type annotation.</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11360713c04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next part of our training was prompt engineering, which was actually one of the most interesting parts of our research. We had 4 different phases of prompts. The first was very straightforward…..&lt;read prompt&gt;. And the result was….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this was our result. This prompt yielded very long responses from the LLM , with the predicted cell type, the key genes behind this prediction, and their roles. While this information is very useful for learning more about why the model is returning a particular cell type, we wanted to display only the cell type to the user for easy interpretation.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105afc42a3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105afc42a3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000000"/>
                </a:solidFill>
                <a:effectLst/>
                <a:latin typeface="-webkit-standard"/>
              </a:rPr>
              <a:t> So for the next phase, we added just the word “only” to our prompt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4459266da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4459266da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result was much more condensed, but the model still returned some extra information about the key marker genes behind the prediction.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1105afc42a3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1105afc42a3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the third phase, we added the phrase “no other words” to further emphasize our need for a simple response from the model</a:t>
            </a:r>
            <a:endParaRPr dirty="0"/>
          </a:p>
        </p:txBody>
      </p:sp>
    </p:spTree>
    <p:extLst>
      <p:ext uri="{BB962C8B-B14F-4D97-AF65-F5344CB8AC3E}">
        <p14:creationId xmlns:p14="http://schemas.microsoft.com/office/powerpoint/2010/main" val="3852397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result was in the format we wanted, with just the predicted cell types being returned. However, many of these cell types were surface-level parent names, rather than more specific cell types. Thus, we knew we could push the model further.</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481575"/>
            <a:ext cx="5044200" cy="16950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252425"/>
            <a:ext cx="50442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43864" y="124509"/>
            <a:ext cx="2292842" cy="4911157"/>
            <a:chOff x="143864" y="124509"/>
            <a:chExt cx="2292842" cy="4911157"/>
          </a:xfrm>
        </p:grpSpPr>
        <p:grpSp>
          <p:nvGrpSpPr>
            <p:cNvPr id="12" name="Google Shape;12;p2"/>
            <p:cNvGrpSpPr/>
            <p:nvPr/>
          </p:nvGrpSpPr>
          <p:grpSpPr>
            <a:xfrm rot="10800000" flipH="1">
              <a:off x="143877" y="4674830"/>
              <a:ext cx="2292828" cy="360837"/>
              <a:chOff x="272737" y="374846"/>
              <a:chExt cx="1861969" cy="293054"/>
            </a:xfrm>
          </p:grpSpPr>
          <p:sp>
            <p:nvSpPr>
              <p:cNvPr id="13" name="Google Shape;13;p2"/>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89106"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flipH="1">
              <a:off x="143864" y="124509"/>
              <a:ext cx="235428" cy="360837"/>
              <a:chOff x="272737" y="374846"/>
              <a:chExt cx="191188" cy="293054"/>
            </a:xfrm>
          </p:grpSpPr>
          <p:sp>
            <p:nvSpPr>
              <p:cNvPr id="17" name="Google Shape;17;p2"/>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52"/>
        <p:cNvGrpSpPr/>
        <p:nvPr/>
      </p:nvGrpSpPr>
      <p:grpSpPr>
        <a:xfrm>
          <a:off x="0" y="0"/>
          <a:ext cx="0" cy="0"/>
          <a:chOff x="0" y="0"/>
          <a:chExt cx="0" cy="0"/>
        </a:xfrm>
      </p:grpSpPr>
      <p:sp>
        <p:nvSpPr>
          <p:cNvPr id="253" name="Google Shape;253;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4" name="Google Shape;254;p20"/>
          <p:cNvSpPr txBox="1">
            <a:spLocks noGrp="1"/>
          </p:cNvSpPr>
          <p:nvPr>
            <p:ph type="subTitle" idx="1"/>
          </p:nvPr>
        </p:nvSpPr>
        <p:spPr>
          <a:xfrm>
            <a:off x="815300" y="1693202"/>
            <a:ext cx="2323200" cy="11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5" name="Google Shape;255;p20"/>
          <p:cNvSpPr txBox="1">
            <a:spLocks noGrp="1"/>
          </p:cNvSpPr>
          <p:nvPr>
            <p:ph type="subTitle" idx="2"/>
          </p:nvPr>
        </p:nvSpPr>
        <p:spPr>
          <a:xfrm>
            <a:off x="3411343" y="1693201"/>
            <a:ext cx="2321400" cy="11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6" name="Google Shape;256;p20"/>
          <p:cNvSpPr txBox="1">
            <a:spLocks noGrp="1"/>
          </p:cNvSpPr>
          <p:nvPr>
            <p:ph type="subTitle" idx="3"/>
          </p:nvPr>
        </p:nvSpPr>
        <p:spPr>
          <a:xfrm>
            <a:off x="815300" y="3423497"/>
            <a:ext cx="2323200" cy="11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7" name="Google Shape;257;p20"/>
          <p:cNvSpPr txBox="1">
            <a:spLocks noGrp="1"/>
          </p:cNvSpPr>
          <p:nvPr>
            <p:ph type="subTitle" idx="4"/>
          </p:nvPr>
        </p:nvSpPr>
        <p:spPr>
          <a:xfrm>
            <a:off x="3410400" y="3423497"/>
            <a:ext cx="2323200" cy="11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8" name="Google Shape;258;p20"/>
          <p:cNvSpPr txBox="1">
            <a:spLocks noGrp="1"/>
          </p:cNvSpPr>
          <p:nvPr>
            <p:ph type="subTitle" idx="5"/>
          </p:nvPr>
        </p:nvSpPr>
        <p:spPr>
          <a:xfrm>
            <a:off x="6005463" y="1693202"/>
            <a:ext cx="2323200" cy="11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9" name="Google Shape;259;p20"/>
          <p:cNvSpPr txBox="1">
            <a:spLocks noGrp="1"/>
          </p:cNvSpPr>
          <p:nvPr>
            <p:ph type="subTitle" idx="6"/>
          </p:nvPr>
        </p:nvSpPr>
        <p:spPr>
          <a:xfrm>
            <a:off x="6005463" y="3423497"/>
            <a:ext cx="2323200" cy="11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0" name="Google Shape;260;p20"/>
          <p:cNvSpPr txBox="1">
            <a:spLocks noGrp="1"/>
          </p:cNvSpPr>
          <p:nvPr>
            <p:ph type="subTitle" idx="7"/>
          </p:nvPr>
        </p:nvSpPr>
        <p:spPr>
          <a:xfrm>
            <a:off x="816243" y="1432050"/>
            <a:ext cx="23211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a:buNone/>
              <a:defRPr sz="2400">
                <a:latin typeface="Asap"/>
                <a:ea typeface="Asap"/>
                <a:cs typeface="Asap"/>
                <a:sym typeface="Asap"/>
              </a:defRPr>
            </a:lvl2pPr>
            <a:lvl3pPr lvl="2" algn="ctr" rtl="0">
              <a:lnSpc>
                <a:spcPct val="100000"/>
              </a:lnSpc>
              <a:spcBef>
                <a:spcPts val="0"/>
              </a:spcBef>
              <a:spcAft>
                <a:spcPts val="0"/>
              </a:spcAft>
              <a:buSzPts val="2400"/>
              <a:buFont typeface="Asap"/>
              <a:buNone/>
              <a:defRPr sz="2400">
                <a:latin typeface="Asap"/>
                <a:ea typeface="Asap"/>
                <a:cs typeface="Asap"/>
                <a:sym typeface="Asap"/>
              </a:defRPr>
            </a:lvl3pPr>
            <a:lvl4pPr lvl="3" algn="ctr" rtl="0">
              <a:lnSpc>
                <a:spcPct val="100000"/>
              </a:lnSpc>
              <a:spcBef>
                <a:spcPts val="0"/>
              </a:spcBef>
              <a:spcAft>
                <a:spcPts val="0"/>
              </a:spcAft>
              <a:buSzPts val="2400"/>
              <a:buFont typeface="Asap"/>
              <a:buNone/>
              <a:defRPr sz="2400">
                <a:latin typeface="Asap"/>
                <a:ea typeface="Asap"/>
                <a:cs typeface="Asap"/>
                <a:sym typeface="Asap"/>
              </a:defRPr>
            </a:lvl4pPr>
            <a:lvl5pPr lvl="4" algn="ctr" rtl="0">
              <a:lnSpc>
                <a:spcPct val="100000"/>
              </a:lnSpc>
              <a:spcBef>
                <a:spcPts val="0"/>
              </a:spcBef>
              <a:spcAft>
                <a:spcPts val="0"/>
              </a:spcAft>
              <a:buSzPts val="2400"/>
              <a:buFont typeface="Asap"/>
              <a:buNone/>
              <a:defRPr sz="2400">
                <a:latin typeface="Asap"/>
                <a:ea typeface="Asap"/>
                <a:cs typeface="Asap"/>
                <a:sym typeface="Asap"/>
              </a:defRPr>
            </a:lvl5pPr>
            <a:lvl6pPr lvl="5" algn="ctr" rtl="0">
              <a:lnSpc>
                <a:spcPct val="100000"/>
              </a:lnSpc>
              <a:spcBef>
                <a:spcPts val="0"/>
              </a:spcBef>
              <a:spcAft>
                <a:spcPts val="0"/>
              </a:spcAft>
              <a:buSzPts val="2400"/>
              <a:buFont typeface="Asap"/>
              <a:buNone/>
              <a:defRPr sz="2400">
                <a:latin typeface="Asap"/>
                <a:ea typeface="Asap"/>
                <a:cs typeface="Asap"/>
                <a:sym typeface="Asap"/>
              </a:defRPr>
            </a:lvl6pPr>
            <a:lvl7pPr lvl="6" algn="ctr" rtl="0">
              <a:lnSpc>
                <a:spcPct val="100000"/>
              </a:lnSpc>
              <a:spcBef>
                <a:spcPts val="0"/>
              </a:spcBef>
              <a:spcAft>
                <a:spcPts val="0"/>
              </a:spcAft>
              <a:buSzPts val="2400"/>
              <a:buFont typeface="Asap"/>
              <a:buNone/>
              <a:defRPr sz="2400">
                <a:latin typeface="Asap"/>
                <a:ea typeface="Asap"/>
                <a:cs typeface="Asap"/>
                <a:sym typeface="Asap"/>
              </a:defRPr>
            </a:lvl7pPr>
            <a:lvl8pPr lvl="7" algn="ctr" rtl="0">
              <a:lnSpc>
                <a:spcPct val="100000"/>
              </a:lnSpc>
              <a:spcBef>
                <a:spcPts val="0"/>
              </a:spcBef>
              <a:spcAft>
                <a:spcPts val="0"/>
              </a:spcAft>
              <a:buSzPts val="2400"/>
              <a:buFont typeface="Asap"/>
              <a:buNone/>
              <a:defRPr sz="2400">
                <a:latin typeface="Asap"/>
                <a:ea typeface="Asap"/>
                <a:cs typeface="Asap"/>
                <a:sym typeface="Asap"/>
              </a:defRPr>
            </a:lvl8pPr>
            <a:lvl9pPr lvl="8" algn="ctr"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261" name="Google Shape;261;p20"/>
          <p:cNvSpPr txBox="1">
            <a:spLocks noGrp="1"/>
          </p:cNvSpPr>
          <p:nvPr>
            <p:ph type="subTitle" idx="8"/>
          </p:nvPr>
        </p:nvSpPr>
        <p:spPr>
          <a:xfrm>
            <a:off x="3411343" y="1432050"/>
            <a:ext cx="23214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a:buNone/>
              <a:defRPr sz="2400">
                <a:latin typeface="Asap"/>
                <a:ea typeface="Asap"/>
                <a:cs typeface="Asap"/>
                <a:sym typeface="Asap"/>
              </a:defRPr>
            </a:lvl2pPr>
            <a:lvl3pPr lvl="2" algn="ctr" rtl="0">
              <a:lnSpc>
                <a:spcPct val="100000"/>
              </a:lnSpc>
              <a:spcBef>
                <a:spcPts val="0"/>
              </a:spcBef>
              <a:spcAft>
                <a:spcPts val="0"/>
              </a:spcAft>
              <a:buSzPts val="2400"/>
              <a:buFont typeface="Asap"/>
              <a:buNone/>
              <a:defRPr sz="2400">
                <a:latin typeface="Asap"/>
                <a:ea typeface="Asap"/>
                <a:cs typeface="Asap"/>
                <a:sym typeface="Asap"/>
              </a:defRPr>
            </a:lvl3pPr>
            <a:lvl4pPr lvl="3" algn="ctr" rtl="0">
              <a:lnSpc>
                <a:spcPct val="100000"/>
              </a:lnSpc>
              <a:spcBef>
                <a:spcPts val="0"/>
              </a:spcBef>
              <a:spcAft>
                <a:spcPts val="0"/>
              </a:spcAft>
              <a:buSzPts val="2400"/>
              <a:buFont typeface="Asap"/>
              <a:buNone/>
              <a:defRPr sz="2400">
                <a:latin typeface="Asap"/>
                <a:ea typeface="Asap"/>
                <a:cs typeface="Asap"/>
                <a:sym typeface="Asap"/>
              </a:defRPr>
            </a:lvl4pPr>
            <a:lvl5pPr lvl="4" algn="ctr" rtl="0">
              <a:lnSpc>
                <a:spcPct val="100000"/>
              </a:lnSpc>
              <a:spcBef>
                <a:spcPts val="0"/>
              </a:spcBef>
              <a:spcAft>
                <a:spcPts val="0"/>
              </a:spcAft>
              <a:buSzPts val="2400"/>
              <a:buFont typeface="Asap"/>
              <a:buNone/>
              <a:defRPr sz="2400">
                <a:latin typeface="Asap"/>
                <a:ea typeface="Asap"/>
                <a:cs typeface="Asap"/>
                <a:sym typeface="Asap"/>
              </a:defRPr>
            </a:lvl5pPr>
            <a:lvl6pPr lvl="5" algn="ctr" rtl="0">
              <a:lnSpc>
                <a:spcPct val="100000"/>
              </a:lnSpc>
              <a:spcBef>
                <a:spcPts val="0"/>
              </a:spcBef>
              <a:spcAft>
                <a:spcPts val="0"/>
              </a:spcAft>
              <a:buSzPts val="2400"/>
              <a:buFont typeface="Asap"/>
              <a:buNone/>
              <a:defRPr sz="2400">
                <a:latin typeface="Asap"/>
                <a:ea typeface="Asap"/>
                <a:cs typeface="Asap"/>
                <a:sym typeface="Asap"/>
              </a:defRPr>
            </a:lvl6pPr>
            <a:lvl7pPr lvl="6" algn="ctr" rtl="0">
              <a:lnSpc>
                <a:spcPct val="100000"/>
              </a:lnSpc>
              <a:spcBef>
                <a:spcPts val="0"/>
              </a:spcBef>
              <a:spcAft>
                <a:spcPts val="0"/>
              </a:spcAft>
              <a:buSzPts val="2400"/>
              <a:buFont typeface="Asap"/>
              <a:buNone/>
              <a:defRPr sz="2400">
                <a:latin typeface="Asap"/>
                <a:ea typeface="Asap"/>
                <a:cs typeface="Asap"/>
                <a:sym typeface="Asap"/>
              </a:defRPr>
            </a:lvl7pPr>
            <a:lvl8pPr lvl="7" algn="ctr" rtl="0">
              <a:lnSpc>
                <a:spcPct val="100000"/>
              </a:lnSpc>
              <a:spcBef>
                <a:spcPts val="0"/>
              </a:spcBef>
              <a:spcAft>
                <a:spcPts val="0"/>
              </a:spcAft>
              <a:buSzPts val="2400"/>
              <a:buFont typeface="Asap"/>
              <a:buNone/>
              <a:defRPr sz="2400">
                <a:latin typeface="Asap"/>
                <a:ea typeface="Asap"/>
                <a:cs typeface="Asap"/>
                <a:sym typeface="Asap"/>
              </a:defRPr>
            </a:lvl8pPr>
            <a:lvl9pPr lvl="8" algn="ctr"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262" name="Google Shape;262;p20"/>
          <p:cNvSpPr txBox="1">
            <a:spLocks noGrp="1"/>
          </p:cNvSpPr>
          <p:nvPr>
            <p:ph type="subTitle" idx="9"/>
          </p:nvPr>
        </p:nvSpPr>
        <p:spPr>
          <a:xfrm>
            <a:off x="6006406" y="1432050"/>
            <a:ext cx="23214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a:buNone/>
              <a:defRPr sz="2400">
                <a:latin typeface="Asap"/>
                <a:ea typeface="Asap"/>
                <a:cs typeface="Asap"/>
                <a:sym typeface="Asap"/>
              </a:defRPr>
            </a:lvl2pPr>
            <a:lvl3pPr lvl="2" algn="ctr" rtl="0">
              <a:lnSpc>
                <a:spcPct val="100000"/>
              </a:lnSpc>
              <a:spcBef>
                <a:spcPts val="0"/>
              </a:spcBef>
              <a:spcAft>
                <a:spcPts val="0"/>
              </a:spcAft>
              <a:buSzPts val="2400"/>
              <a:buFont typeface="Asap"/>
              <a:buNone/>
              <a:defRPr sz="2400">
                <a:latin typeface="Asap"/>
                <a:ea typeface="Asap"/>
                <a:cs typeface="Asap"/>
                <a:sym typeface="Asap"/>
              </a:defRPr>
            </a:lvl3pPr>
            <a:lvl4pPr lvl="3" algn="ctr" rtl="0">
              <a:lnSpc>
                <a:spcPct val="100000"/>
              </a:lnSpc>
              <a:spcBef>
                <a:spcPts val="0"/>
              </a:spcBef>
              <a:spcAft>
                <a:spcPts val="0"/>
              </a:spcAft>
              <a:buSzPts val="2400"/>
              <a:buFont typeface="Asap"/>
              <a:buNone/>
              <a:defRPr sz="2400">
                <a:latin typeface="Asap"/>
                <a:ea typeface="Asap"/>
                <a:cs typeface="Asap"/>
                <a:sym typeface="Asap"/>
              </a:defRPr>
            </a:lvl4pPr>
            <a:lvl5pPr lvl="4" algn="ctr" rtl="0">
              <a:lnSpc>
                <a:spcPct val="100000"/>
              </a:lnSpc>
              <a:spcBef>
                <a:spcPts val="0"/>
              </a:spcBef>
              <a:spcAft>
                <a:spcPts val="0"/>
              </a:spcAft>
              <a:buSzPts val="2400"/>
              <a:buFont typeface="Asap"/>
              <a:buNone/>
              <a:defRPr sz="2400">
                <a:latin typeface="Asap"/>
                <a:ea typeface="Asap"/>
                <a:cs typeface="Asap"/>
                <a:sym typeface="Asap"/>
              </a:defRPr>
            </a:lvl5pPr>
            <a:lvl6pPr lvl="5" algn="ctr" rtl="0">
              <a:lnSpc>
                <a:spcPct val="100000"/>
              </a:lnSpc>
              <a:spcBef>
                <a:spcPts val="0"/>
              </a:spcBef>
              <a:spcAft>
                <a:spcPts val="0"/>
              </a:spcAft>
              <a:buSzPts val="2400"/>
              <a:buFont typeface="Asap"/>
              <a:buNone/>
              <a:defRPr sz="2400">
                <a:latin typeface="Asap"/>
                <a:ea typeface="Asap"/>
                <a:cs typeface="Asap"/>
                <a:sym typeface="Asap"/>
              </a:defRPr>
            </a:lvl6pPr>
            <a:lvl7pPr lvl="6" algn="ctr" rtl="0">
              <a:lnSpc>
                <a:spcPct val="100000"/>
              </a:lnSpc>
              <a:spcBef>
                <a:spcPts val="0"/>
              </a:spcBef>
              <a:spcAft>
                <a:spcPts val="0"/>
              </a:spcAft>
              <a:buSzPts val="2400"/>
              <a:buFont typeface="Asap"/>
              <a:buNone/>
              <a:defRPr sz="2400">
                <a:latin typeface="Asap"/>
                <a:ea typeface="Asap"/>
                <a:cs typeface="Asap"/>
                <a:sym typeface="Asap"/>
              </a:defRPr>
            </a:lvl7pPr>
            <a:lvl8pPr lvl="7" algn="ctr" rtl="0">
              <a:lnSpc>
                <a:spcPct val="100000"/>
              </a:lnSpc>
              <a:spcBef>
                <a:spcPts val="0"/>
              </a:spcBef>
              <a:spcAft>
                <a:spcPts val="0"/>
              </a:spcAft>
              <a:buSzPts val="2400"/>
              <a:buFont typeface="Asap"/>
              <a:buNone/>
              <a:defRPr sz="2400">
                <a:latin typeface="Asap"/>
                <a:ea typeface="Asap"/>
                <a:cs typeface="Asap"/>
                <a:sym typeface="Asap"/>
              </a:defRPr>
            </a:lvl8pPr>
            <a:lvl9pPr lvl="8" algn="ctr"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263" name="Google Shape;263;p20"/>
          <p:cNvSpPr txBox="1">
            <a:spLocks noGrp="1"/>
          </p:cNvSpPr>
          <p:nvPr>
            <p:ph type="subTitle" idx="13"/>
          </p:nvPr>
        </p:nvSpPr>
        <p:spPr>
          <a:xfrm>
            <a:off x="816243" y="3159132"/>
            <a:ext cx="23211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a:buNone/>
              <a:defRPr sz="2400">
                <a:latin typeface="Asap"/>
                <a:ea typeface="Asap"/>
                <a:cs typeface="Asap"/>
                <a:sym typeface="Asap"/>
              </a:defRPr>
            </a:lvl2pPr>
            <a:lvl3pPr lvl="2" algn="ctr" rtl="0">
              <a:lnSpc>
                <a:spcPct val="100000"/>
              </a:lnSpc>
              <a:spcBef>
                <a:spcPts val="0"/>
              </a:spcBef>
              <a:spcAft>
                <a:spcPts val="0"/>
              </a:spcAft>
              <a:buSzPts val="2400"/>
              <a:buFont typeface="Asap"/>
              <a:buNone/>
              <a:defRPr sz="2400">
                <a:latin typeface="Asap"/>
                <a:ea typeface="Asap"/>
                <a:cs typeface="Asap"/>
                <a:sym typeface="Asap"/>
              </a:defRPr>
            </a:lvl3pPr>
            <a:lvl4pPr lvl="3" algn="ctr" rtl="0">
              <a:lnSpc>
                <a:spcPct val="100000"/>
              </a:lnSpc>
              <a:spcBef>
                <a:spcPts val="0"/>
              </a:spcBef>
              <a:spcAft>
                <a:spcPts val="0"/>
              </a:spcAft>
              <a:buSzPts val="2400"/>
              <a:buFont typeface="Asap"/>
              <a:buNone/>
              <a:defRPr sz="2400">
                <a:latin typeface="Asap"/>
                <a:ea typeface="Asap"/>
                <a:cs typeface="Asap"/>
                <a:sym typeface="Asap"/>
              </a:defRPr>
            </a:lvl4pPr>
            <a:lvl5pPr lvl="4" algn="ctr" rtl="0">
              <a:lnSpc>
                <a:spcPct val="100000"/>
              </a:lnSpc>
              <a:spcBef>
                <a:spcPts val="0"/>
              </a:spcBef>
              <a:spcAft>
                <a:spcPts val="0"/>
              </a:spcAft>
              <a:buSzPts val="2400"/>
              <a:buFont typeface="Asap"/>
              <a:buNone/>
              <a:defRPr sz="2400">
                <a:latin typeface="Asap"/>
                <a:ea typeface="Asap"/>
                <a:cs typeface="Asap"/>
                <a:sym typeface="Asap"/>
              </a:defRPr>
            </a:lvl5pPr>
            <a:lvl6pPr lvl="5" algn="ctr" rtl="0">
              <a:lnSpc>
                <a:spcPct val="100000"/>
              </a:lnSpc>
              <a:spcBef>
                <a:spcPts val="0"/>
              </a:spcBef>
              <a:spcAft>
                <a:spcPts val="0"/>
              </a:spcAft>
              <a:buSzPts val="2400"/>
              <a:buFont typeface="Asap"/>
              <a:buNone/>
              <a:defRPr sz="2400">
                <a:latin typeface="Asap"/>
                <a:ea typeface="Asap"/>
                <a:cs typeface="Asap"/>
                <a:sym typeface="Asap"/>
              </a:defRPr>
            </a:lvl6pPr>
            <a:lvl7pPr lvl="6" algn="ctr" rtl="0">
              <a:lnSpc>
                <a:spcPct val="100000"/>
              </a:lnSpc>
              <a:spcBef>
                <a:spcPts val="0"/>
              </a:spcBef>
              <a:spcAft>
                <a:spcPts val="0"/>
              </a:spcAft>
              <a:buSzPts val="2400"/>
              <a:buFont typeface="Asap"/>
              <a:buNone/>
              <a:defRPr sz="2400">
                <a:latin typeface="Asap"/>
                <a:ea typeface="Asap"/>
                <a:cs typeface="Asap"/>
                <a:sym typeface="Asap"/>
              </a:defRPr>
            </a:lvl7pPr>
            <a:lvl8pPr lvl="7" algn="ctr" rtl="0">
              <a:lnSpc>
                <a:spcPct val="100000"/>
              </a:lnSpc>
              <a:spcBef>
                <a:spcPts val="0"/>
              </a:spcBef>
              <a:spcAft>
                <a:spcPts val="0"/>
              </a:spcAft>
              <a:buSzPts val="2400"/>
              <a:buFont typeface="Asap"/>
              <a:buNone/>
              <a:defRPr sz="2400">
                <a:latin typeface="Asap"/>
                <a:ea typeface="Asap"/>
                <a:cs typeface="Asap"/>
                <a:sym typeface="Asap"/>
              </a:defRPr>
            </a:lvl8pPr>
            <a:lvl9pPr lvl="8" algn="ctr"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264" name="Google Shape;264;p20"/>
          <p:cNvSpPr txBox="1">
            <a:spLocks noGrp="1"/>
          </p:cNvSpPr>
          <p:nvPr>
            <p:ph type="subTitle" idx="14"/>
          </p:nvPr>
        </p:nvSpPr>
        <p:spPr>
          <a:xfrm>
            <a:off x="3411343" y="3159132"/>
            <a:ext cx="23214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a:buNone/>
              <a:defRPr sz="2400">
                <a:latin typeface="Asap"/>
                <a:ea typeface="Asap"/>
                <a:cs typeface="Asap"/>
                <a:sym typeface="Asap"/>
              </a:defRPr>
            </a:lvl2pPr>
            <a:lvl3pPr lvl="2" algn="ctr" rtl="0">
              <a:lnSpc>
                <a:spcPct val="100000"/>
              </a:lnSpc>
              <a:spcBef>
                <a:spcPts val="0"/>
              </a:spcBef>
              <a:spcAft>
                <a:spcPts val="0"/>
              </a:spcAft>
              <a:buSzPts val="2400"/>
              <a:buFont typeface="Asap"/>
              <a:buNone/>
              <a:defRPr sz="2400">
                <a:latin typeface="Asap"/>
                <a:ea typeface="Asap"/>
                <a:cs typeface="Asap"/>
                <a:sym typeface="Asap"/>
              </a:defRPr>
            </a:lvl3pPr>
            <a:lvl4pPr lvl="3" algn="ctr" rtl="0">
              <a:lnSpc>
                <a:spcPct val="100000"/>
              </a:lnSpc>
              <a:spcBef>
                <a:spcPts val="0"/>
              </a:spcBef>
              <a:spcAft>
                <a:spcPts val="0"/>
              </a:spcAft>
              <a:buSzPts val="2400"/>
              <a:buFont typeface="Asap"/>
              <a:buNone/>
              <a:defRPr sz="2400">
                <a:latin typeface="Asap"/>
                <a:ea typeface="Asap"/>
                <a:cs typeface="Asap"/>
                <a:sym typeface="Asap"/>
              </a:defRPr>
            </a:lvl4pPr>
            <a:lvl5pPr lvl="4" algn="ctr" rtl="0">
              <a:lnSpc>
                <a:spcPct val="100000"/>
              </a:lnSpc>
              <a:spcBef>
                <a:spcPts val="0"/>
              </a:spcBef>
              <a:spcAft>
                <a:spcPts val="0"/>
              </a:spcAft>
              <a:buSzPts val="2400"/>
              <a:buFont typeface="Asap"/>
              <a:buNone/>
              <a:defRPr sz="2400">
                <a:latin typeface="Asap"/>
                <a:ea typeface="Asap"/>
                <a:cs typeface="Asap"/>
                <a:sym typeface="Asap"/>
              </a:defRPr>
            </a:lvl5pPr>
            <a:lvl6pPr lvl="5" algn="ctr" rtl="0">
              <a:lnSpc>
                <a:spcPct val="100000"/>
              </a:lnSpc>
              <a:spcBef>
                <a:spcPts val="0"/>
              </a:spcBef>
              <a:spcAft>
                <a:spcPts val="0"/>
              </a:spcAft>
              <a:buSzPts val="2400"/>
              <a:buFont typeface="Asap"/>
              <a:buNone/>
              <a:defRPr sz="2400">
                <a:latin typeface="Asap"/>
                <a:ea typeface="Asap"/>
                <a:cs typeface="Asap"/>
                <a:sym typeface="Asap"/>
              </a:defRPr>
            </a:lvl6pPr>
            <a:lvl7pPr lvl="6" algn="ctr" rtl="0">
              <a:lnSpc>
                <a:spcPct val="100000"/>
              </a:lnSpc>
              <a:spcBef>
                <a:spcPts val="0"/>
              </a:spcBef>
              <a:spcAft>
                <a:spcPts val="0"/>
              </a:spcAft>
              <a:buSzPts val="2400"/>
              <a:buFont typeface="Asap"/>
              <a:buNone/>
              <a:defRPr sz="2400">
                <a:latin typeface="Asap"/>
                <a:ea typeface="Asap"/>
                <a:cs typeface="Asap"/>
                <a:sym typeface="Asap"/>
              </a:defRPr>
            </a:lvl7pPr>
            <a:lvl8pPr lvl="7" algn="ctr" rtl="0">
              <a:lnSpc>
                <a:spcPct val="100000"/>
              </a:lnSpc>
              <a:spcBef>
                <a:spcPts val="0"/>
              </a:spcBef>
              <a:spcAft>
                <a:spcPts val="0"/>
              </a:spcAft>
              <a:buSzPts val="2400"/>
              <a:buFont typeface="Asap"/>
              <a:buNone/>
              <a:defRPr sz="2400">
                <a:latin typeface="Asap"/>
                <a:ea typeface="Asap"/>
                <a:cs typeface="Asap"/>
                <a:sym typeface="Asap"/>
              </a:defRPr>
            </a:lvl8pPr>
            <a:lvl9pPr lvl="8" algn="ctr"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265" name="Google Shape;265;p20"/>
          <p:cNvSpPr txBox="1">
            <a:spLocks noGrp="1"/>
          </p:cNvSpPr>
          <p:nvPr>
            <p:ph type="subTitle" idx="15"/>
          </p:nvPr>
        </p:nvSpPr>
        <p:spPr>
          <a:xfrm>
            <a:off x="6006406" y="3159132"/>
            <a:ext cx="23214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a:buNone/>
              <a:defRPr sz="2400">
                <a:latin typeface="Asap"/>
                <a:ea typeface="Asap"/>
                <a:cs typeface="Asap"/>
                <a:sym typeface="Asap"/>
              </a:defRPr>
            </a:lvl2pPr>
            <a:lvl3pPr lvl="2" algn="ctr" rtl="0">
              <a:lnSpc>
                <a:spcPct val="100000"/>
              </a:lnSpc>
              <a:spcBef>
                <a:spcPts val="0"/>
              </a:spcBef>
              <a:spcAft>
                <a:spcPts val="0"/>
              </a:spcAft>
              <a:buSzPts val="2400"/>
              <a:buFont typeface="Asap"/>
              <a:buNone/>
              <a:defRPr sz="2400">
                <a:latin typeface="Asap"/>
                <a:ea typeface="Asap"/>
                <a:cs typeface="Asap"/>
                <a:sym typeface="Asap"/>
              </a:defRPr>
            </a:lvl3pPr>
            <a:lvl4pPr lvl="3" algn="ctr" rtl="0">
              <a:lnSpc>
                <a:spcPct val="100000"/>
              </a:lnSpc>
              <a:spcBef>
                <a:spcPts val="0"/>
              </a:spcBef>
              <a:spcAft>
                <a:spcPts val="0"/>
              </a:spcAft>
              <a:buSzPts val="2400"/>
              <a:buFont typeface="Asap"/>
              <a:buNone/>
              <a:defRPr sz="2400">
                <a:latin typeface="Asap"/>
                <a:ea typeface="Asap"/>
                <a:cs typeface="Asap"/>
                <a:sym typeface="Asap"/>
              </a:defRPr>
            </a:lvl4pPr>
            <a:lvl5pPr lvl="4" algn="ctr" rtl="0">
              <a:lnSpc>
                <a:spcPct val="100000"/>
              </a:lnSpc>
              <a:spcBef>
                <a:spcPts val="0"/>
              </a:spcBef>
              <a:spcAft>
                <a:spcPts val="0"/>
              </a:spcAft>
              <a:buSzPts val="2400"/>
              <a:buFont typeface="Asap"/>
              <a:buNone/>
              <a:defRPr sz="2400">
                <a:latin typeface="Asap"/>
                <a:ea typeface="Asap"/>
                <a:cs typeface="Asap"/>
                <a:sym typeface="Asap"/>
              </a:defRPr>
            </a:lvl5pPr>
            <a:lvl6pPr lvl="5" algn="ctr" rtl="0">
              <a:lnSpc>
                <a:spcPct val="100000"/>
              </a:lnSpc>
              <a:spcBef>
                <a:spcPts val="0"/>
              </a:spcBef>
              <a:spcAft>
                <a:spcPts val="0"/>
              </a:spcAft>
              <a:buSzPts val="2400"/>
              <a:buFont typeface="Asap"/>
              <a:buNone/>
              <a:defRPr sz="2400">
                <a:latin typeface="Asap"/>
                <a:ea typeface="Asap"/>
                <a:cs typeface="Asap"/>
                <a:sym typeface="Asap"/>
              </a:defRPr>
            </a:lvl6pPr>
            <a:lvl7pPr lvl="6" algn="ctr" rtl="0">
              <a:lnSpc>
                <a:spcPct val="100000"/>
              </a:lnSpc>
              <a:spcBef>
                <a:spcPts val="0"/>
              </a:spcBef>
              <a:spcAft>
                <a:spcPts val="0"/>
              </a:spcAft>
              <a:buSzPts val="2400"/>
              <a:buFont typeface="Asap"/>
              <a:buNone/>
              <a:defRPr sz="2400">
                <a:latin typeface="Asap"/>
                <a:ea typeface="Asap"/>
                <a:cs typeface="Asap"/>
                <a:sym typeface="Asap"/>
              </a:defRPr>
            </a:lvl7pPr>
            <a:lvl8pPr lvl="7" algn="ctr" rtl="0">
              <a:lnSpc>
                <a:spcPct val="100000"/>
              </a:lnSpc>
              <a:spcBef>
                <a:spcPts val="0"/>
              </a:spcBef>
              <a:spcAft>
                <a:spcPts val="0"/>
              </a:spcAft>
              <a:buSzPts val="2400"/>
              <a:buFont typeface="Asap"/>
              <a:buNone/>
              <a:defRPr sz="2400">
                <a:latin typeface="Asap"/>
                <a:ea typeface="Asap"/>
                <a:cs typeface="Asap"/>
                <a:sym typeface="Asap"/>
              </a:defRPr>
            </a:lvl8pPr>
            <a:lvl9pPr lvl="8" algn="ctr"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grpSp>
        <p:nvGrpSpPr>
          <p:cNvPr id="266" name="Google Shape;266;p20"/>
          <p:cNvGrpSpPr/>
          <p:nvPr/>
        </p:nvGrpSpPr>
        <p:grpSpPr>
          <a:xfrm>
            <a:off x="205589" y="301709"/>
            <a:ext cx="8638153" cy="4701587"/>
            <a:chOff x="205589" y="301709"/>
            <a:chExt cx="8638153" cy="4701587"/>
          </a:xfrm>
        </p:grpSpPr>
        <p:grpSp>
          <p:nvGrpSpPr>
            <p:cNvPr id="267" name="Google Shape;267;p20"/>
            <p:cNvGrpSpPr/>
            <p:nvPr/>
          </p:nvGrpSpPr>
          <p:grpSpPr>
            <a:xfrm flipH="1">
              <a:off x="276064" y="301709"/>
              <a:ext cx="8567678" cy="413712"/>
              <a:chOff x="-6493748" y="331904"/>
              <a:chExt cx="6957673" cy="335996"/>
            </a:xfrm>
          </p:grpSpPr>
          <p:sp>
            <p:nvSpPr>
              <p:cNvPr id="268" name="Google Shape;268;p20"/>
              <p:cNvSpPr/>
              <p:nvPr/>
            </p:nvSpPr>
            <p:spPr>
              <a:xfrm>
                <a:off x="-6493748" y="331904"/>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0"/>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0"/>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20"/>
            <p:cNvGrpSpPr/>
            <p:nvPr/>
          </p:nvGrpSpPr>
          <p:grpSpPr>
            <a:xfrm flipH="1">
              <a:off x="205589" y="3062757"/>
              <a:ext cx="589664" cy="1940539"/>
              <a:chOff x="112383" y="-846223"/>
              <a:chExt cx="478857" cy="1576008"/>
            </a:xfrm>
          </p:grpSpPr>
          <p:sp>
            <p:nvSpPr>
              <p:cNvPr id="272" name="Google Shape;272;p20"/>
              <p:cNvSpPr/>
              <p:nvPr/>
            </p:nvSpPr>
            <p:spPr>
              <a:xfrm>
                <a:off x="359224" y="485360"/>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545639" y="-846223"/>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112383" y="702486"/>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75" name="Google Shape;275;p20"/>
          <p:cNvPicPr preferRelativeResize="0"/>
          <p:nvPr/>
        </p:nvPicPr>
        <p:blipFill>
          <a:blip r:embed="rId2">
            <a:alphaModFix/>
          </a:blip>
          <a:stretch>
            <a:fillRect/>
          </a:stretch>
        </p:blipFill>
        <p:spPr>
          <a:xfrm rot="5400000">
            <a:off x="6742238" y="3256300"/>
            <a:ext cx="3373324" cy="349615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89"/>
        <p:cNvGrpSpPr/>
        <p:nvPr/>
      </p:nvGrpSpPr>
      <p:grpSpPr>
        <a:xfrm>
          <a:off x="0" y="0"/>
          <a:ext cx="0" cy="0"/>
          <a:chOff x="0" y="0"/>
          <a:chExt cx="0" cy="0"/>
        </a:xfrm>
      </p:grpSpPr>
      <p:pic>
        <p:nvPicPr>
          <p:cNvPr id="290" name="Google Shape;290;p22"/>
          <p:cNvPicPr preferRelativeResize="0"/>
          <p:nvPr/>
        </p:nvPicPr>
        <p:blipFill>
          <a:blip r:embed="rId2">
            <a:alphaModFix/>
          </a:blip>
          <a:stretch>
            <a:fillRect/>
          </a:stretch>
        </p:blipFill>
        <p:spPr>
          <a:xfrm rot="-2700000">
            <a:off x="6172199" y="3370751"/>
            <a:ext cx="3186351" cy="3304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91"/>
        <p:cNvGrpSpPr/>
        <p:nvPr/>
      </p:nvGrpSpPr>
      <p:grpSpPr>
        <a:xfrm>
          <a:off x="0" y="0"/>
          <a:ext cx="0" cy="0"/>
          <a:chOff x="0" y="0"/>
          <a:chExt cx="0" cy="0"/>
        </a:xfrm>
      </p:grpSpPr>
      <p:grpSp>
        <p:nvGrpSpPr>
          <p:cNvPr id="292" name="Google Shape;292;p23"/>
          <p:cNvGrpSpPr/>
          <p:nvPr/>
        </p:nvGrpSpPr>
        <p:grpSpPr>
          <a:xfrm flipH="1">
            <a:off x="215464" y="416784"/>
            <a:ext cx="235428" cy="360837"/>
            <a:chOff x="272737" y="374846"/>
            <a:chExt cx="191188" cy="293054"/>
          </a:xfrm>
        </p:grpSpPr>
        <p:sp>
          <p:nvSpPr>
            <p:cNvPr id="293" name="Google Shape;293;p23"/>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296"/>
        <p:cNvGrpSpPr/>
        <p:nvPr/>
      </p:nvGrpSpPr>
      <p:grpSpPr>
        <a:xfrm>
          <a:off x="0" y="0"/>
          <a:ext cx="0" cy="0"/>
          <a:chOff x="0" y="0"/>
          <a:chExt cx="0" cy="0"/>
        </a:xfrm>
      </p:grpSpPr>
      <p:pic>
        <p:nvPicPr>
          <p:cNvPr id="297" name="Google Shape;297;p24"/>
          <p:cNvPicPr preferRelativeResize="0"/>
          <p:nvPr/>
        </p:nvPicPr>
        <p:blipFill>
          <a:blip r:embed="rId2">
            <a:alphaModFix/>
          </a:blip>
          <a:stretch>
            <a:fillRect/>
          </a:stretch>
        </p:blipFill>
        <p:spPr>
          <a:xfrm rot="-2949849">
            <a:off x="2237637" y="-2415149"/>
            <a:ext cx="4668728" cy="4838699"/>
          </a:xfrm>
          <a:prstGeom prst="rect">
            <a:avLst/>
          </a:prstGeom>
          <a:noFill/>
          <a:ln>
            <a:noFill/>
          </a:ln>
        </p:spPr>
      </p:pic>
      <p:grpSp>
        <p:nvGrpSpPr>
          <p:cNvPr id="298" name="Google Shape;298;p24"/>
          <p:cNvGrpSpPr/>
          <p:nvPr/>
        </p:nvGrpSpPr>
        <p:grpSpPr>
          <a:xfrm>
            <a:off x="213272" y="1724089"/>
            <a:ext cx="4539137" cy="3258028"/>
            <a:chOff x="213272" y="1724089"/>
            <a:chExt cx="4539137" cy="3258028"/>
          </a:xfrm>
        </p:grpSpPr>
        <p:grpSp>
          <p:nvGrpSpPr>
            <p:cNvPr id="299" name="Google Shape;299;p24"/>
            <p:cNvGrpSpPr/>
            <p:nvPr/>
          </p:nvGrpSpPr>
          <p:grpSpPr>
            <a:xfrm rot="5400000" flipH="1">
              <a:off x="4454276" y="4683984"/>
              <a:ext cx="235428" cy="360837"/>
              <a:chOff x="272737" y="374846"/>
              <a:chExt cx="191188" cy="293054"/>
            </a:xfrm>
          </p:grpSpPr>
          <p:sp>
            <p:nvSpPr>
              <p:cNvPr id="300" name="Google Shape;300;p24"/>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24"/>
            <p:cNvGrpSpPr/>
            <p:nvPr/>
          </p:nvGrpSpPr>
          <p:grpSpPr>
            <a:xfrm rot="5400000" flipH="1">
              <a:off x="189884" y="1747476"/>
              <a:ext cx="204289" cy="157514"/>
              <a:chOff x="298025" y="539975"/>
              <a:chExt cx="165900" cy="127925"/>
            </a:xfrm>
          </p:grpSpPr>
          <p:sp>
            <p:nvSpPr>
              <p:cNvPr id="304" name="Google Shape;304;p24"/>
              <p:cNvSpPr/>
              <p:nvPr/>
            </p:nvSpPr>
            <p:spPr>
              <a:xfrm>
                <a:off x="418325"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298025" y="640600"/>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3"/>
        <p:cNvGrpSpPr/>
        <p:nvPr/>
      </p:nvGrpSpPr>
      <p:grpSpPr>
        <a:xfrm>
          <a:off x="0" y="0"/>
          <a:ext cx="0" cy="0"/>
          <a:chOff x="0" y="0"/>
          <a:chExt cx="0" cy="0"/>
        </a:xfrm>
      </p:grpSpPr>
      <p:sp>
        <p:nvSpPr>
          <p:cNvPr id="64" name="Google Shape;6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5" name="Google Shape;65;p6"/>
          <p:cNvGrpSpPr/>
          <p:nvPr/>
        </p:nvGrpSpPr>
        <p:grpSpPr>
          <a:xfrm>
            <a:off x="2931514" y="845134"/>
            <a:ext cx="6071689" cy="4067845"/>
            <a:chOff x="2931514" y="845134"/>
            <a:chExt cx="6071689" cy="4067845"/>
          </a:xfrm>
        </p:grpSpPr>
        <p:grpSp>
          <p:nvGrpSpPr>
            <p:cNvPr id="66" name="Google Shape;66;p6"/>
            <p:cNvGrpSpPr/>
            <p:nvPr/>
          </p:nvGrpSpPr>
          <p:grpSpPr>
            <a:xfrm flipH="1">
              <a:off x="8659039" y="845134"/>
              <a:ext cx="235428" cy="360837"/>
              <a:chOff x="272737" y="374846"/>
              <a:chExt cx="191188" cy="293054"/>
            </a:xfrm>
          </p:grpSpPr>
          <p:sp>
            <p:nvSpPr>
              <p:cNvPr id="67" name="Google Shape;67;p6"/>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6"/>
            <p:cNvGrpSpPr/>
            <p:nvPr/>
          </p:nvGrpSpPr>
          <p:grpSpPr>
            <a:xfrm flipH="1">
              <a:off x="2931514" y="4653509"/>
              <a:ext cx="6071689" cy="259470"/>
              <a:chOff x="50502" y="374846"/>
              <a:chExt cx="4930720" cy="210729"/>
            </a:xfrm>
          </p:grpSpPr>
          <p:sp>
            <p:nvSpPr>
              <p:cNvPr id="71" name="Google Shape;71;p6"/>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4935622"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50502" y="516828"/>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4" name="Google Shape;74;p6"/>
          <p:cNvPicPr preferRelativeResize="0"/>
          <p:nvPr/>
        </p:nvPicPr>
        <p:blipFill>
          <a:blip r:embed="rId2">
            <a:alphaModFix/>
          </a:blip>
          <a:stretch>
            <a:fillRect/>
          </a:stretch>
        </p:blipFill>
        <p:spPr>
          <a:xfrm rot="4206650">
            <a:off x="-2365892" y="-42903"/>
            <a:ext cx="3787854" cy="3927982"/>
          </a:xfrm>
          <a:prstGeom prst="rect">
            <a:avLst/>
          </a:prstGeom>
          <a:noFill/>
          <a:ln>
            <a:noFill/>
          </a:ln>
        </p:spPr>
      </p:pic>
    </p:spTree>
    <p:extLst>
      <p:ext uri="{BB962C8B-B14F-4D97-AF65-F5344CB8AC3E}">
        <p14:creationId xmlns:p14="http://schemas.microsoft.com/office/powerpoint/2010/main" val="3567718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51"/>
        <p:cNvGrpSpPr/>
        <p:nvPr/>
      </p:nvGrpSpPr>
      <p:grpSpPr>
        <a:xfrm>
          <a:off x="0" y="0"/>
          <a:ext cx="0" cy="0"/>
          <a:chOff x="0" y="0"/>
          <a:chExt cx="0" cy="0"/>
        </a:xfrm>
      </p:grpSpPr>
      <p:sp>
        <p:nvSpPr>
          <p:cNvPr id="152" name="Google Shape;152;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53" name="Google Shape;153;p14"/>
          <p:cNvGrpSpPr/>
          <p:nvPr/>
        </p:nvGrpSpPr>
        <p:grpSpPr>
          <a:xfrm>
            <a:off x="-4440" y="239671"/>
            <a:ext cx="8097922" cy="5171188"/>
            <a:chOff x="-4440" y="239671"/>
            <a:chExt cx="8097922" cy="5171188"/>
          </a:xfrm>
        </p:grpSpPr>
        <p:grpSp>
          <p:nvGrpSpPr>
            <p:cNvPr id="154" name="Google Shape;154;p14"/>
            <p:cNvGrpSpPr/>
            <p:nvPr/>
          </p:nvGrpSpPr>
          <p:grpSpPr>
            <a:xfrm rot="2984392" flipH="1">
              <a:off x="172284" y="362131"/>
              <a:ext cx="682278" cy="779388"/>
              <a:chOff x="130835" y="-47389"/>
              <a:chExt cx="554069" cy="632964"/>
            </a:xfrm>
          </p:grpSpPr>
          <p:sp>
            <p:nvSpPr>
              <p:cNvPr id="155" name="Google Shape;155;p14"/>
              <p:cNvSpPr/>
              <p:nvPr/>
            </p:nvSpPr>
            <p:spPr>
              <a:xfrm>
                <a:off x="611704" y="-47389"/>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a:off x="130835" y="538918"/>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14"/>
            <p:cNvGrpSpPr/>
            <p:nvPr/>
          </p:nvGrpSpPr>
          <p:grpSpPr>
            <a:xfrm rot="-4664624" flipH="1">
              <a:off x="6687668" y="3805844"/>
              <a:ext cx="527831" cy="2222409"/>
              <a:chOff x="-30419" y="374846"/>
              <a:chExt cx="428655" cy="1804976"/>
            </a:xfrm>
          </p:grpSpPr>
          <p:sp>
            <p:nvSpPr>
              <p:cNvPr id="159" name="Google Shape;159;p14"/>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352636" y="842359"/>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a:off x="-30419" y="2152522"/>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62" name="Google Shape;162;p14"/>
          <p:cNvPicPr preferRelativeResize="0"/>
          <p:nvPr/>
        </p:nvPicPr>
        <p:blipFill>
          <a:blip r:embed="rId2">
            <a:alphaModFix/>
          </a:blip>
          <a:stretch>
            <a:fillRect/>
          </a:stretch>
        </p:blipFill>
        <p:spPr>
          <a:xfrm>
            <a:off x="7793577" y="-629400"/>
            <a:ext cx="3321774" cy="3444649"/>
          </a:xfrm>
          <a:prstGeom prst="rect">
            <a:avLst/>
          </a:prstGeom>
          <a:noFill/>
          <a:ln>
            <a:noFill/>
          </a:ln>
        </p:spPr>
      </p:pic>
    </p:spTree>
    <p:extLst>
      <p:ext uri="{BB962C8B-B14F-4D97-AF65-F5344CB8AC3E}">
        <p14:creationId xmlns:p14="http://schemas.microsoft.com/office/powerpoint/2010/main" val="3836096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92"/>
        <p:cNvGrpSpPr/>
        <p:nvPr/>
      </p:nvGrpSpPr>
      <p:grpSpPr>
        <a:xfrm>
          <a:off x="0" y="0"/>
          <a:ext cx="0" cy="0"/>
          <a:chOff x="0" y="0"/>
          <a:chExt cx="0" cy="0"/>
        </a:xfrm>
      </p:grpSpPr>
      <p:sp>
        <p:nvSpPr>
          <p:cNvPr id="193" name="Google Shape;193;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4" name="Google Shape;194;p17"/>
          <p:cNvSpPr txBox="1">
            <a:spLocks noGrp="1"/>
          </p:cNvSpPr>
          <p:nvPr>
            <p:ph type="subTitle" idx="1"/>
          </p:nvPr>
        </p:nvSpPr>
        <p:spPr>
          <a:xfrm>
            <a:off x="1763800" y="1593727"/>
            <a:ext cx="6512700" cy="466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FF0000"/>
              </a:buClr>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2pPr>
            <a:lvl3pPr lvl="2"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3pPr>
            <a:lvl4pPr lvl="3"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4pPr>
            <a:lvl5pPr lvl="4"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5pPr>
            <a:lvl6pPr lvl="5"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6pPr>
            <a:lvl7pPr lvl="6"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7pPr>
            <a:lvl8pPr lvl="7"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8pPr>
            <a:lvl9pPr lvl="8"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9pPr>
          </a:lstStyle>
          <a:p>
            <a:endParaRPr/>
          </a:p>
        </p:txBody>
      </p:sp>
      <p:sp>
        <p:nvSpPr>
          <p:cNvPr id="195" name="Google Shape;195;p17"/>
          <p:cNvSpPr txBox="1">
            <a:spLocks noGrp="1"/>
          </p:cNvSpPr>
          <p:nvPr>
            <p:ph type="subTitle" idx="2"/>
          </p:nvPr>
        </p:nvSpPr>
        <p:spPr>
          <a:xfrm>
            <a:off x="872400" y="2836626"/>
            <a:ext cx="6512700" cy="4662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FF0000"/>
              </a:buClr>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2pPr>
            <a:lvl3pPr lvl="2"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3pPr>
            <a:lvl4pPr lvl="3"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4pPr>
            <a:lvl5pPr lvl="4"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5pPr>
            <a:lvl6pPr lvl="5"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6pPr>
            <a:lvl7pPr lvl="6"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7pPr>
            <a:lvl8pPr lvl="7"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8pPr>
            <a:lvl9pPr lvl="8"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9pPr>
          </a:lstStyle>
          <a:p>
            <a:endParaRPr/>
          </a:p>
        </p:txBody>
      </p:sp>
      <p:sp>
        <p:nvSpPr>
          <p:cNvPr id="196" name="Google Shape;196;p17"/>
          <p:cNvSpPr txBox="1">
            <a:spLocks noGrp="1"/>
          </p:cNvSpPr>
          <p:nvPr>
            <p:ph type="subTitle" idx="3"/>
          </p:nvPr>
        </p:nvSpPr>
        <p:spPr>
          <a:xfrm>
            <a:off x="1763800" y="4075775"/>
            <a:ext cx="6512700" cy="466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FF0000"/>
              </a:buClr>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2pPr>
            <a:lvl3pPr lvl="2"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3pPr>
            <a:lvl4pPr lvl="3"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4pPr>
            <a:lvl5pPr lvl="4"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5pPr>
            <a:lvl6pPr lvl="5"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6pPr>
            <a:lvl7pPr lvl="6"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7pPr>
            <a:lvl8pPr lvl="7"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8pPr>
            <a:lvl9pPr lvl="8" rtl="0">
              <a:lnSpc>
                <a:spcPct val="100000"/>
              </a:lnSpc>
              <a:spcBef>
                <a:spcPts val="0"/>
              </a:spcBef>
              <a:spcAft>
                <a:spcPts val="0"/>
              </a:spcAft>
              <a:buClr>
                <a:srgbClr val="FF0000"/>
              </a:buClr>
              <a:buSzPts val="2400"/>
              <a:buFont typeface="Asap"/>
              <a:buNone/>
              <a:defRPr sz="2400">
                <a:solidFill>
                  <a:srgbClr val="FF0000"/>
                </a:solidFill>
                <a:latin typeface="Asap"/>
                <a:ea typeface="Asap"/>
                <a:cs typeface="Asap"/>
                <a:sym typeface="Asap"/>
              </a:defRPr>
            </a:lvl9pPr>
          </a:lstStyle>
          <a:p>
            <a:endParaRPr/>
          </a:p>
        </p:txBody>
      </p:sp>
      <p:sp>
        <p:nvSpPr>
          <p:cNvPr id="197" name="Google Shape;197;p17"/>
          <p:cNvSpPr txBox="1">
            <a:spLocks noGrp="1"/>
          </p:cNvSpPr>
          <p:nvPr>
            <p:ph type="subTitle" idx="4"/>
          </p:nvPr>
        </p:nvSpPr>
        <p:spPr>
          <a:xfrm>
            <a:off x="1763800" y="1211225"/>
            <a:ext cx="65127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8" name="Google Shape;198;p17"/>
          <p:cNvSpPr txBox="1">
            <a:spLocks noGrp="1"/>
          </p:cNvSpPr>
          <p:nvPr>
            <p:ph type="subTitle" idx="5"/>
          </p:nvPr>
        </p:nvSpPr>
        <p:spPr>
          <a:xfrm>
            <a:off x="872400" y="2454129"/>
            <a:ext cx="6512700" cy="4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9" name="Google Shape;199;p17"/>
          <p:cNvSpPr txBox="1">
            <a:spLocks noGrp="1"/>
          </p:cNvSpPr>
          <p:nvPr>
            <p:ph type="subTitle" idx="6"/>
          </p:nvPr>
        </p:nvSpPr>
        <p:spPr>
          <a:xfrm>
            <a:off x="1763800" y="3693282"/>
            <a:ext cx="6512700" cy="458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00" name="Google Shape;200;p17"/>
          <p:cNvGrpSpPr/>
          <p:nvPr/>
        </p:nvGrpSpPr>
        <p:grpSpPr>
          <a:xfrm>
            <a:off x="151664" y="213584"/>
            <a:ext cx="8859028" cy="2534070"/>
            <a:chOff x="151664" y="213584"/>
            <a:chExt cx="8859028" cy="2534070"/>
          </a:xfrm>
        </p:grpSpPr>
        <p:grpSp>
          <p:nvGrpSpPr>
            <p:cNvPr id="201" name="Google Shape;201;p17"/>
            <p:cNvGrpSpPr/>
            <p:nvPr/>
          </p:nvGrpSpPr>
          <p:grpSpPr>
            <a:xfrm flipH="1">
              <a:off x="8546664" y="213584"/>
              <a:ext cx="464028" cy="1656237"/>
              <a:chOff x="87095" y="312960"/>
              <a:chExt cx="376830" cy="1345113"/>
            </a:xfrm>
          </p:grpSpPr>
          <p:sp>
            <p:nvSpPr>
              <p:cNvPr id="202" name="Google Shape;202;p17"/>
              <p:cNvSpPr/>
              <p:nvPr/>
            </p:nvSpPr>
            <p:spPr>
              <a:xfrm>
                <a:off x="87095" y="312960"/>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7"/>
              <p:cNvSpPr/>
              <p:nvPr/>
            </p:nvSpPr>
            <p:spPr>
              <a:xfrm>
                <a:off x="418325"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7"/>
              <p:cNvSpPr/>
              <p:nvPr/>
            </p:nvSpPr>
            <p:spPr>
              <a:xfrm>
                <a:off x="298025" y="1630773"/>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17"/>
            <p:cNvGrpSpPr/>
            <p:nvPr/>
          </p:nvGrpSpPr>
          <p:grpSpPr>
            <a:xfrm flipH="1">
              <a:off x="151664" y="354584"/>
              <a:ext cx="235428" cy="2393070"/>
              <a:chOff x="272737" y="374846"/>
              <a:chExt cx="191188" cy="1943532"/>
            </a:xfrm>
          </p:grpSpPr>
          <p:sp>
            <p:nvSpPr>
              <p:cNvPr id="206" name="Google Shape;206;p17"/>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7"/>
              <p:cNvSpPr/>
              <p:nvPr/>
            </p:nvSpPr>
            <p:spPr>
              <a:xfrm>
                <a:off x="418325" y="2272778"/>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7"/>
              <p:cNvSpPr/>
              <p:nvPr/>
            </p:nvSpPr>
            <p:spPr>
              <a:xfrm>
                <a:off x="298025" y="640600"/>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9" name="Google Shape;209;p17"/>
          <p:cNvPicPr preferRelativeResize="0"/>
          <p:nvPr/>
        </p:nvPicPr>
        <p:blipFill>
          <a:blip r:embed="rId2">
            <a:alphaModFix/>
          </a:blip>
          <a:stretch>
            <a:fillRect/>
          </a:stretch>
        </p:blipFill>
        <p:spPr>
          <a:xfrm rot="-2264234">
            <a:off x="1166431" y="3531668"/>
            <a:ext cx="3666420" cy="3799874"/>
          </a:xfrm>
          <a:prstGeom prst="roundRect">
            <a:avLst>
              <a:gd name="adj" fmla="val 28561"/>
            </a:avLst>
          </a:prstGeom>
          <a:noFill/>
          <a:ln>
            <a:noFill/>
          </a:ln>
        </p:spPr>
      </p:pic>
    </p:spTree>
    <p:extLst>
      <p:ext uri="{BB962C8B-B14F-4D97-AF65-F5344CB8AC3E}">
        <p14:creationId xmlns:p14="http://schemas.microsoft.com/office/powerpoint/2010/main" val="346970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76"/>
        <p:cNvGrpSpPr/>
        <p:nvPr/>
      </p:nvGrpSpPr>
      <p:grpSpPr>
        <a:xfrm>
          <a:off x="0" y="0"/>
          <a:ext cx="0" cy="0"/>
          <a:chOff x="0" y="0"/>
          <a:chExt cx="0" cy="0"/>
        </a:xfrm>
      </p:grpSpPr>
      <p:sp>
        <p:nvSpPr>
          <p:cNvPr id="177" name="Google Shape;177;p16"/>
          <p:cNvSpPr txBox="1">
            <a:spLocks noGrp="1"/>
          </p:cNvSpPr>
          <p:nvPr>
            <p:ph type="title" hasCustomPrompt="1"/>
          </p:nvPr>
        </p:nvSpPr>
        <p:spPr>
          <a:xfrm>
            <a:off x="938887" y="3009011"/>
            <a:ext cx="34926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8" name="Google Shape;178;p16"/>
          <p:cNvSpPr txBox="1">
            <a:spLocks noGrp="1"/>
          </p:cNvSpPr>
          <p:nvPr>
            <p:ph type="subTitle" idx="1"/>
          </p:nvPr>
        </p:nvSpPr>
        <p:spPr>
          <a:xfrm>
            <a:off x="938887" y="3701711"/>
            <a:ext cx="3492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6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79" name="Google Shape;179;p16"/>
          <p:cNvSpPr txBox="1">
            <a:spLocks noGrp="1"/>
          </p:cNvSpPr>
          <p:nvPr>
            <p:ph type="title" idx="2" hasCustomPrompt="1"/>
          </p:nvPr>
        </p:nvSpPr>
        <p:spPr>
          <a:xfrm>
            <a:off x="2825694" y="1250686"/>
            <a:ext cx="34926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0" name="Google Shape;180;p16"/>
          <p:cNvSpPr txBox="1">
            <a:spLocks noGrp="1"/>
          </p:cNvSpPr>
          <p:nvPr>
            <p:ph type="subTitle" idx="3"/>
          </p:nvPr>
        </p:nvSpPr>
        <p:spPr>
          <a:xfrm>
            <a:off x="2825706" y="1943388"/>
            <a:ext cx="3492600" cy="648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200"/>
              <a:buNone/>
              <a:defRPr sz="16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81" name="Google Shape;181;p16"/>
          <p:cNvSpPr txBox="1">
            <a:spLocks noGrp="1"/>
          </p:cNvSpPr>
          <p:nvPr>
            <p:ph type="title" idx="4" hasCustomPrompt="1"/>
          </p:nvPr>
        </p:nvSpPr>
        <p:spPr>
          <a:xfrm>
            <a:off x="4712513" y="3009011"/>
            <a:ext cx="34926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2" name="Google Shape;182;p16"/>
          <p:cNvSpPr txBox="1">
            <a:spLocks noGrp="1"/>
          </p:cNvSpPr>
          <p:nvPr>
            <p:ph type="subTitle" idx="5"/>
          </p:nvPr>
        </p:nvSpPr>
        <p:spPr>
          <a:xfrm>
            <a:off x="4712512" y="3701714"/>
            <a:ext cx="3492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6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grpSp>
        <p:nvGrpSpPr>
          <p:cNvPr id="183" name="Google Shape;183;p16"/>
          <p:cNvGrpSpPr/>
          <p:nvPr/>
        </p:nvGrpSpPr>
        <p:grpSpPr>
          <a:xfrm>
            <a:off x="1824527" y="288779"/>
            <a:ext cx="7499924" cy="4854709"/>
            <a:chOff x="1824527" y="288779"/>
            <a:chExt cx="7499924" cy="4854709"/>
          </a:xfrm>
        </p:grpSpPr>
        <p:grpSp>
          <p:nvGrpSpPr>
            <p:cNvPr id="184" name="Google Shape;184;p16"/>
            <p:cNvGrpSpPr/>
            <p:nvPr/>
          </p:nvGrpSpPr>
          <p:grpSpPr>
            <a:xfrm rot="9206097" flipH="1">
              <a:off x="8520766" y="371974"/>
              <a:ext cx="610256" cy="1009173"/>
              <a:chOff x="272737" y="374846"/>
              <a:chExt cx="495578" cy="819620"/>
            </a:xfrm>
          </p:grpSpPr>
          <p:sp>
            <p:nvSpPr>
              <p:cNvPr id="185" name="Google Shape;185;p16"/>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a:off x="722715" y="1148866"/>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16"/>
            <p:cNvGrpSpPr/>
            <p:nvPr/>
          </p:nvGrpSpPr>
          <p:grpSpPr>
            <a:xfrm rot="-4241372" flipH="1">
              <a:off x="1916005" y="4792317"/>
              <a:ext cx="235424" cy="360832"/>
              <a:chOff x="272737" y="374846"/>
              <a:chExt cx="191188" cy="293054"/>
            </a:xfrm>
          </p:grpSpPr>
          <p:sp>
            <p:nvSpPr>
              <p:cNvPr id="189" name="Google Shape;189;p16"/>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415288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pic>
        <p:nvPicPr>
          <p:cNvPr id="47" name="Google Shape;47;p5"/>
          <p:cNvPicPr preferRelativeResize="0"/>
          <p:nvPr/>
        </p:nvPicPr>
        <p:blipFill>
          <a:blip r:embed="rId2">
            <a:alphaModFix/>
          </a:blip>
          <a:stretch>
            <a:fillRect/>
          </a:stretch>
        </p:blipFill>
        <p:spPr>
          <a:xfrm>
            <a:off x="-1292301" y="2694648"/>
            <a:ext cx="4248300" cy="4410600"/>
          </a:xfrm>
          <a:prstGeom prst="roundRect">
            <a:avLst>
              <a:gd name="adj" fmla="val 50000"/>
            </a:avLst>
          </a:prstGeom>
          <a:noFill/>
          <a:ln>
            <a:noFill/>
          </a:ln>
        </p:spPr>
      </p:pic>
      <p:sp>
        <p:nvSpPr>
          <p:cNvPr id="48" name="Google Shape;4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5"/>
          <p:cNvSpPr txBox="1">
            <a:spLocks noGrp="1"/>
          </p:cNvSpPr>
          <p:nvPr>
            <p:ph type="subTitle" idx="1"/>
          </p:nvPr>
        </p:nvSpPr>
        <p:spPr>
          <a:xfrm>
            <a:off x="4973952" y="3073201"/>
            <a:ext cx="2867700" cy="12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 name="Google Shape;50;p5"/>
          <p:cNvSpPr txBox="1">
            <a:spLocks noGrp="1"/>
          </p:cNvSpPr>
          <p:nvPr>
            <p:ph type="subTitle" idx="2"/>
          </p:nvPr>
        </p:nvSpPr>
        <p:spPr>
          <a:xfrm>
            <a:off x="1302348" y="3073201"/>
            <a:ext cx="2867700" cy="12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5"/>
          <p:cNvSpPr txBox="1">
            <a:spLocks noGrp="1"/>
          </p:cNvSpPr>
          <p:nvPr>
            <p:ph type="subTitle" idx="3"/>
          </p:nvPr>
        </p:nvSpPr>
        <p:spPr>
          <a:xfrm>
            <a:off x="1302348" y="2694650"/>
            <a:ext cx="28677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a:buNone/>
              <a:defRPr sz="2400">
                <a:latin typeface="Asap"/>
                <a:ea typeface="Asap"/>
                <a:cs typeface="Asap"/>
                <a:sym typeface="Asap"/>
              </a:defRPr>
            </a:lvl2pPr>
            <a:lvl3pPr lvl="2" algn="ctr" rtl="0">
              <a:lnSpc>
                <a:spcPct val="100000"/>
              </a:lnSpc>
              <a:spcBef>
                <a:spcPts val="0"/>
              </a:spcBef>
              <a:spcAft>
                <a:spcPts val="0"/>
              </a:spcAft>
              <a:buSzPts val="2400"/>
              <a:buFont typeface="Asap"/>
              <a:buNone/>
              <a:defRPr sz="2400">
                <a:latin typeface="Asap"/>
                <a:ea typeface="Asap"/>
                <a:cs typeface="Asap"/>
                <a:sym typeface="Asap"/>
              </a:defRPr>
            </a:lvl3pPr>
            <a:lvl4pPr lvl="3" algn="ctr" rtl="0">
              <a:lnSpc>
                <a:spcPct val="100000"/>
              </a:lnSpc>
              <a:spcBef>
                <a:spcPts val="0"/>
              </a:spcBef>
              <a:spcAft>
                <a:spcPts val="0"/>
              </a:spcAft>
              <a:buSzPts val="2400"/>
              <a:buFont typeface="Asap"/>
              <a:buNone/>
              <a:defRPr sz="2400">
                <a:latin typeface="Asap"/>
                <a:ea typeface="Asap"/>
                <a:cs typeface="Asap"/>
                <a:sym typeface="Asap"/>
              </a:defRPr>
            </a:lvl4pPr>
            <a:lvl5pPr lvl="4" algn="ctr" rtl="0">
              <a:lnSpc>
                <a:spcPct val="100000"/>
              </a:lnSpc>
              <a:spcBef>
                <a:spcPts val="0"/>
              </a:spcBef>
              <a:spcAft>
                <a:spcPts val="0"/>
              </a:spcAft>
              <a:buSzPts val="2400"/>
              <a:buFont typeface="Asap"/>
              <a:buNone/>
              <a:defRPr sz="2400">
                <a:latin typeface="Asap"/>
                <a:ea typeface="Asap"/>
                <a:cs typeface="Asap"/>
                <a:sym typeface="Asap"/>
              </a:defRPr>
            </a:lvl5pPr>
            <a:lvl6pPr lvl="5" algn="ctr" rtl="0">
              <a:lnSpc>
                <a:spcPct val="100000"/>
              </a:lnSpc>
              <a:spcBef>
                <a:spcPts val="0"/>
              </a:spcBef>
              <a:spcAft>
                <a:spcPts val="0"/>
              </a:spcAft>
              <a:buSzPts val="2400"/>
              <a:buFont typeface="Asap"/>
              <a:buNone/>
              <a:defRPr sz="2400">
                <a:latin typeface="Asap"/>
                <a:ea typeface="Asap"/>
                <a:cs typeface="Asap"/>
                <a:sym typeface="Asap"/>
              </a:defRPr>
            </a:lvl6pPr>
            <a:lvl7pPr lvl="6" algn="ctr" rtl="0">
              <a:lnSpc>
                <a:spcPct val="100000"/>
              </a:lnSpc>
              <a:spcBef>
                <a:spcPts val="0"/>
              </a:spcBef>
              <a:spcAft>
                <a:spcPts val="0"/>
              </a:spcAft>
              <a:buSzPts val="2400"/>
              <a:buFont typeface="Asap"/>
              <a:buNone/>
              <a:defRPr sz="2400">
                <a:latin typeface="Asap"/>
                <a:ea typeface="Asap"/>
                <a:cs typeface="Asap"/>
                <a:sym typeface="Asap"/>
              </a:defRPr>
            </a:lvl7pPr>
            <a:lvl8pPr lvl="7" algn="ctr" rtl="0">
              <a:lnSpc>
                <a:spcPct val="100000"/>
              </a:lnSpc>
              <a:spcBef>
                <a:spcPts val="0"/>
              </a:spcBef>
              <a:spcAft>
                <a:spcPts val="0"/>
              </a:spcAft>
              <a:buSzPts val="2400"/>
              <a:buFont typeface="Asap"/>
              <a:buNone/>
              <a:defRPr sz="2400">
                <a:latin typeface="Asap"/>
                <a:ea typeface="Asap"/>
                <a:cs typeface="Asap"/>
                <a:sym typeface="Asap"/>
              </a:defRPr>
            </a:lvl8pPr>
            <a:lvl9pPr lvl="8" algn="ctr"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52" name="Google Shape;52;p5"/>
          <p:cNvSpPr txBox="1">
            <a:spLocks noGrp="1"/>
          </p:cNvSpPr>
          <p:nvPr>
            <p:ph type="subTitle" idx="4"/>
          </p:nvPr>
        </p:nvSpPr>
        <p:spPr>
          <a:xfrm>
            <a:off x="4973952" y="2694650"/>
            <a:ext cx="28677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a:buNone/>
              <a:defRPr sz="2400">
                <a:latin typeface="Asap"/>
                <a:ea typeface="Asap"/>
                <a:cs typeface="Asap"/>
                <a:sym typeface="Asap"/>
              </a:defRPr>
            </a:lvl2pPr>
            <a:lvl3pPr lvl="2" algn="ctr" rtl="0">
              <a:lnSpc>
                <a:spcPct val="100000"/>
              </a:lnSpc>
              <a:spcBef>
                <a:spcPts val="0"/>
              </a:spcBef>
              <a:spcAft>
                <a:spcPts val="0"/>
              </a:spcAft>
              <a:buSzPts val="2400"/>
              <a:buFont typeface="Asap"/>
              <a:buNone/>
              <a:defRPr sz="2400">
                <a:latin typeface="Asap"/>
                <a:ea typeface="Asap"/>
                <a:cs typeface="Asap"/>
                <a:sym typeface="Asap"/>
              </a:defRPr>
            </a:lvl3pPr>
            <a:lvl4pPr lvl="3" algn="ctr" rtl="0">
              <a:lnSpc>
                <a:spcPct val="100000"/>
              </a:lnSpc>
              <a:spcBef>
                <a:spcPts val="0"/>
              </a:spcBef>
              <a:spcAft>
                <a:spcPts val="0"/>
              </a:spcAft>
              <a:buSzPts val="2400"/>
              <a:buFont typeface="Asap"/>
              <a:buNone/>
              <a:defRPr sz="2400">
                <a:latin typeface="Asap"/>
                <a:ea typeface="Asap"/>
                <a:cs typeface="Asap"/>
                <a:sym typeface="Asap"/>
              </a:defRPr>
            </a:lvl4pPr>
            <a:lvl5pPr lvl="4" algn="ctr" rtl="0">
              <a:lnSpc>
                <a:spcPct val="100000"/>
              </a:lnSpc>
              <a:spcBef>
                <a:spcPts val="0"/>
              </a:spcBef>
              <a:spcAft>
                <a:spcPts val="0"/>
              </a:spcAft>
              <a:buSzPts val="2400"/>
              <a:buFont typeface="Asap"/>
              <a:buNone/>
              <a:defRPr sz="2400">
                <a:latin typeface="Asap"/>
                <a:ea typeface="Asap"/>
                <a:cs typeface="Asap"/>
                <a:sym typeface="Asap"/>
              </a:defRPr>
            </a:lvl5pPr>
            <a:lvl6pPr lvl="5" algn="ctr" rtl="0">
              <a:lnSpc>
                <a:spcPct val="100000"/>
              </a:lnSpc>
              <a:spcBef>
                <a:spcPts val="0"/>
              </a:spcBef>
              <a:spcAft>
                <a:spcPts val="0"/>
              </a:spcAft>
              <a:buSzPts val="2400"/>
              <a:buFont typeface="Asap"/>
              <a:buNone/>
              <a:defRPr sz="2400">
                <a:latin typeface="Asap"/>
                <a:ea typeface="Asap"/>
                <a:cs typeface="Asap"/>
                <a:sym typeface="Asap"/>
              </a:defRPr>
            </a:lvl6pPr>
            <a:lvl7pPr lvl="6" algn="ctr" rtl="0">
              <a:lnSpc>
                <a:spcPct val="100000"/>
              </a:lnSpc>
              <a:spcBef>
                <a:spcPts val="0"/>
              </a:spcBef>
              <a:spcAft>
                <a:spcPts val="0"/>
              </a:spcAft>
              <a:buSzPts val="2400"/>
              <a:buFont typeface="Asap"/>
              <a:buNone/>
              <a:defRPr sz="2400">
                <a:latin typeface="Asap"/>
                <a:ea typeface="Asap"/>
                <a:cs typeface="Asap"/>
                <a:sym typeface="Asap"/>
              </a:defRPr>
            </a:lvl7pPr>
            <a:lvl8pPr lvl="7" algn="ctr" rtl="0">
              <a:lnSpc>
                <a:spcPct val="100000"/>
              </a:lnSpc>
              <a:spcBef>
                <a:spcPts val="0"/>
              </a:spcBef>
              <a:spcAft>
                <a:spcPts val="0"/>
              </a:spcAft>
              <a:buSzPts val="2400"/>
              <a:buFont typeface="Asap"/>
              <a:buNone/>
              <a:defRPr sz="2400">
                <a:latin typeface="Asap"/>
                <a:ea typeface="Asap"/>
                <a:cs typeface="Asap"/>
                <a:sym typeface="Asap"/>
              </a:defRPr>
            </a:lvl8pPr>
            <a:lvl9pPr lvl="8" algn="ctr"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grpSp>
        <p:nvGrpSpPr>
          <p:cNvPr id="53" name="Google Shape;53;p5"/>
          <p:cNvGrpSpPr/>
          <p:nvPr/>
        </p:nvGrpSpPr>
        <p:grpSpPr>
          <a:xfrm>
            <a:off x="269814" y="289784"/>
            <a:ext cx="8545678" cy="4354575"/>
            <a:chOff x="269814" y="289784"/>
            <a:chExt cx="8545678" cy="4354575"/>
          </a:xfrm>
        </p:grpSpPr>
        <p:grpSp>
          <p:nvGrpSpPr>
            <p:cNvPr id="54" name="Google Shape;54;p5"/>
            <p:cNvGrpSpPr/>
            <p:nvPr/>
          </p:nvGrpSpPr>
          <p:grpSpPr>
            <a:xfrm flipH="1">
              <a:off x="8546664" y="289784"/>
              <a:ext cx="235428" cy="360837"/>
              <a:chOff x="272737" y="374846"/>
              <a:chExt cx="191188" cy="293054"/>
            </a:xfrm>
          </p:grpSpPr>
          <p:sp>
            <p:nvSpPr>
              <p:cNvPr id="55" name="Google Shape;55;p5"/>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418325"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298025" y="640600"/>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5"/>
            <p:cNvGrpSpPr/>
            <p:nvPr/>
          </p:nvGrpSpPr>
          <p:grpSpPr>
            <a:xfrm flipH="1">
              <a:off x="269814" y="289784"/>
              <a:ext cx="235428" cy="2621670"/>
              <a:chOff x="272737" y="374846"/>
              <a:chExt cx="191188" cy="2129189"/>
            </a:xfrm>
          </p:grpSpPr>
          <p:sp>
            <p:nvSpPr>
              <p:cNvPr id="59" name="Google Shape;59;p5"/>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418325" y="245843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5"/>
            <p:cNvSpPr/>
            <p:nvPr/>
          </p:nvSpPr>
          <p:spPr>
            <a:xfrm flipH="1">
              <a:off x="8725492" y="4554359"/>
              <a:ext cx="90000" cy="9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7"/>
          <p:cNvSpPr txBox="1">
            <a:spLocks noGrp="1"/>
          </p:cNvSpPr>
          <p:nvPr>
            <p:ph type="title"/>
          </p:nvPr>
        </p:nvSpPr>
        <p:spPr>
          <a:xfrm>
            <a:off x="720000" y="915213"/>
            <a:ext cx="3993900" cy="1087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 name="Google Shape;77;p7"/>
          <p:cNvSpPr txBox="1">
            <a:spLocks noGrp="1"/>
          </p:cNvSpPr>
          <p:nvPr>
            <p:ph type="body" idx="1"/>
          </p:nvPr>
        </p:nvSpPr>
        <p:spPr>
          <a:xfrm>
            <a:off x="720000" y="2105488"/>
            <a:ext cx="3993900" cy="212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78" name="Google Shape;78;p7"/>
          <p:cNvSpPr>
            <a:spLocks noGrp="1"/>
          </p:cNvSpPr>
          <p:nvPr>
            <p:ph type="pic" idx="2"/>
          </p:nvPr>
        </p:nvSpPr>
        <p:spPr>
          <a:xfrm>
            <a:off x="5182300" y="948450"/>
            <a:ext cx="3246600" cy="3246600"/>
          </a:xfrm>
          <a:prstGeom prst="ellipse">
            <a:avLst/>
          </a:prstGeom>
          <a:noFill/>
          <a:ln w="19050" cap="flat" cmpd="sng">
            <a:solidFill>
              <a:schemeClr val="lt2"/>
            </a:solidFill>
            <a:prstDash val="solid"/>
            <a:round/>
            <a:headEnd type="none" w="sm" len="sm"/>
            <a:tailEnd type="none" w="sm" len="sm"/>
          </a:ln>
        </p:spPr>
      </p:sp>
      <p:grpSp>
        <p:nvGrpSpPr>
          <p:cNvPr id="79" name="Google Shape;79;p7"/>
          <p:cNvGrpSpPr/>
          <p:nvPr/>
        </p:nvGrpSpPr>
        <p:grpSpPr>
          <a:xfrm>
            <a:off x="143864" y="124509"/>
            <a:ext cx="1253880" cy="4924898"/>
            <a:chOff x="143864" y="124509"/>
            <a:chExt cx="1253880" cy="4924898"/>
          </a:xfrm>
        </p:grpSpPr>
        <p:grpSp>
          <p:nvGrpSpPr>
            <p:cNvPr id="80" name="Google Shape;80;p7"/>
            <p:cNvGrpSpPr/>
            <p:nvPr/>
          </p:nvGrpSpPr>
          <p:grpSpPr>
            <a:xfrm flipH="1">
              <a:off x="143864" y="124509"/>
              <a:ext cx="235428" cy="360837"/>
              <a:chOff x="272737" y="374846"/>
              <a:chExt cx="191188" cy="293054"/>
            </a:xfrm>
          </p:grpSpPr>
          <p:sp>
            <p:nvSpPr>
              <p:cNvPr id="81" name="Google Shape;81;p7"/>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418325"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298025" y="640600"/>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7"/>
            <p:cNvGrpSpPr/>
            <p:nvPr/>
          </p:nvGrpSpPr>
          <p:grpSpPr>
            <a:xfrm rot="6300003" flipH="1">
              <a:off x="962325" y="4514785"/>
              <a:ext cx="97355" cy="774687"/>
              <a:chOff x="272737" y="374846"/>
              <a:chExt cx="79063" cy="629182"/>
            </a:xfrm>
          </p:grpSpPr>
          <p:sp>
            <p:nvSpPr>
              <p:cNvPr id="85" name="Google Shape;85;p7"/>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306200" y="958428"/>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7"/>
        <p:cNvGrpSpPr/>
        <p:nvPr/>
      </p:nvGrpSpPr>
      <p:grpSpPr>
        <a:xfrm>
          <a:off x="0" y="0"/>
          <a:ext cx="0" cy="0"/>
          <a:chOff x="0" y="0"/>
          <a:chExt cx="0" cy="0"/>
        </a:xfrm>
      </p:grpSpPr>
      <p:sp>
        <p:nvSpPr>
          <p:cNvPr id="88" name="Google Shape;88;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pic>
        <p:nvPicPr>
          <p:cNvPr id="89" name="Google Shape;89;p8"/>
          <p:cNvPicPr preferRelativeResize="0"/>
          <p:nvPr/>
        </p:nvPicPr>
        <p:blipFill>
          <a:blip r:embed="rId2">
            <a:alphaModFix/>
          </a:blip>
          <a:stretch>
            <a:fillRect/>
          </a:stretch>
        </p:blipFill>
        <p:spPr>
          <a:xfrm>
            <a:off x="-1484750" y="2470150"/>
            <a:ext cx="4666088" cy="4838703"/>
          </a:xfrm>
          <a:prstGeom prst="rect">
            <a:avLst/>
          </a:prstGeom>
          <a:noFill/>
          <a:ln>
            <a:noFill/>
          </a:ln>
        </p:spPr>
      </p:pic>
      <p:grpSp>
        <p:nvGrpSpPr>
          <p:cNvPr id="90" name="Google Shape;90;p8"/>
          <p:cNvGrpSpPr/>
          <p:nvPr/>
        </p:nvGrpSpPr>
        <p:grpSpPr>
          <a:xfrm flipH="1">
            <a:off x="8546664" y="289784"/>
            <a:ext cx="235428" cy="360837"/>
            <a:chOff x="272737" y="374846"/>
            <a:chExt cx="191188" cy="293054"/>
          </a:xfrm>
        </p:grpSpPr>
        <p:sp>
          <p:nvSpPr>
            <p:cNvPr id="91" name="Google Shape;91;p8"/>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6" name="Google Shape;96;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97" name="Google Shape;97;p9"/>
          <p:cNvPicPr preferRelativeResize="0"/>
          <p:nvPr/>
        </p:nvPicPr>
        <p:blipFill>
          <a:blip r:embed="rId2">
            <a:alphaModFix/>
          </a:blip>
          <a:stretch>
            <a:fillRect/>
          </a:stretch>
        </p:blipFill>
        <p:spPr>
          <a:xfrm rot="4896753">
            <a:off x="6331350" y="2544750"/>
            <a:ext cx="4666089" cy="4838704"/>
          </a:xfrm>
          <a:prstGeom prst="rect">
            <a:avLst/>
          </a:prstGeom>
          <a:noFill/>
          <a:ln>
            <a:noFill/>
          </a:ln>
        </p:spPr>
      </p:pic>
      <p:grpSp>
        <p:nvGrpSpPr>
          <p:cNvPr id="98" name="Google Shape;98;p9"/>
          <p:cNvGrpSpPr/>
          <p:nvPr/>
        </p:nvGrpSpPr>
        <p:grpSpPr>
          <a:xfrm>
            <a:off x="228164" y="234225"/>
            <a:ext cx="7238969" cy="4480396"/>
            <a:chOff x="228164" y="234225"/>
            <a:chExt cx="7238969" cy="4480396"/>
          </a:xfrm>
        </p:grpSpPr>
        <p:grpSp>
          <p:nvGrpSpPr>
            <p:cNvPr id="99" name="Google Shape;99;p9"/>
            <p:cNvGrpSpPr/>
            <p:nvPr/>
          </p:nvGrpSpPr>
          <p:grpSpPr>
            <a:xfrm rot="6068905" flipH="1">
              <a:off x="7149635" y="204185"/>
              <a:ext cx="235436" cy="360849"/>
              <a:chOff x="272737" y="374846"/>
              <a:chExt cx="191188" cy="293054"/>
            </a:xfrm>
          </p:grpSpPr>
          <p:sp>
            <p:nvSpPr>
              <p:cNvPr id="100" name="Google Shape;100;p9"/>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9"/>
            <p:cNvGrpSpPr/>
            <p:nvPr/>
          </p:nvGrpSpPr>
          <p:grpSpPr>
            <a:xfrm flipH="1">
              <a:off x="228164" y="2143984"/>
              <a:ext cx="235428" cy="2570637"/>
              <a:chOff x="272737" y="-1419842"/>
              <a:chExt cx="191188" cy="2087742"/>
            </a:xfrm>
          </p:grpSpPr>
          <p:sp>
            <p:nvSpPr>
              <p:cNvPr id="104" name="Google Shape;104;p9"/>
              <p:cNvSpPr/>
              <p:nvPr/>
            </p:nvSpPr>
            <p:spPr>
              <a:xfrm>
                <a:off x="272737" y="-1419842"/>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10"/>
          <p:cNvSpPr>
            <a:spLocks noGrp="1"/>
          </p:cNvSpPr>
          <p:nvPr>
            <p:ph type="pic" idx="2"/>
          </p:nvPr>
        </p:nvSpPr>
        <p:spPr>
          <a:xfrm>
            <a:off x="-6875" y="0"/>
            <a:ext cx="9144000" cy="5157300"/>
          </a:xfrm>
          <a:prstGeom prst="rect">
            <a:avLst/>
          </a:prstGeom>
          <a:noFill/>
          <a:ln>
            <a:noFill/>
          </a:ln>
        </p:spPr>
      </p:sp>
      <p:sp>
        <p:nvSpPr>
          <p:cNvPr id="109" name="Google Shape;109;p10"/>
          <p:cNvSpPr txBox="1">
            <a:spLocks noGrp="1"/>
          </p:cNvSpPr>
          <p:nvPr>
            <p:ph type="title"/>
          </p:nvPr>
        </p:nvSpPr>
        <p:spPr>
          <a:xfrm>
            <a:off x="720000" y="403800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210"/>
        <p:cNvGrpSpPr/>
        <p:nvPr/>
      </p:nvGrpSpPr>
      <p:grpSpPr>
        <a:xfrm>
          <a:off x="0" y="0"/>
          <a:ext cx="0" cy="0"/>
          <a:chOff x="0" y="0"/>
          <a:chExt cx="0" cy="0"/>
        </a:xfrm>
      </p:grpSpPr>
      <p:pic>
        <p:nvPicPr>
          <p:cNvPr id="211" name="Google Shape;211;p18"/>
          <p:cNvPicPr preferRelativeResize="0"/>
          <p:nvPr/>
        </p:nvPicPr>
        <p:blipFill>
          <a:blip r:embed="rId2">
            <a:alphaModFix/>
          </a:blip>
          <a:stretch>
            <a:fillRect/>
          </a:stretch>
        </p:blipFill>
        <p:spPr>
          <a:xfrm rot="1699696">
            <a:off x="7316259" y="-523427"/>
            <a:ext cx="4020252" cy="4169106"/>
          </a:xfrm>
          <a:prstGeom prst="roundRect">
            <a:avLst>
              <a:gd name="adj" fmla="val 37214"/>
            </a:avLst>
          </a:prstGeom>
          <a:noFill/>
          <a:ln>
            <a:noFill/>
          </a:ln>
        </p:spPr>
      </p:pic>
      <p:sp>
        <p:nvSpPr>
          <p:cNvPr id="212" name="Google Shape;212;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3" name="Google Shape;213;p18"/>
          <p:cNvSpPr txBox="1">
            <a:spLocks noGrp="1"/>
          </p:cNvSpPr>
          <p:nvPr>
            <p:ph type="subTitle" idx="1"/>
          </p:nvPr>
        </p:nvSpPr>
        <p:spPr>
          <a:xfrm>
            <a:off x="720025" y="2956309"/>
            <a:ext cx="2305500" cy="16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4" name="Google Shape;214;p18"/>
          <p:cNvSpPr txBox="1">
            <a:spLocks noGrp="1"/>
          </p:cNvSpPr>
          <p:nvPr>
            <p:ph type="subTitle" idx="2"/>
          </p:nvPr>
        </p:nvSpPr>
        <p:spPr>
          <a:xfrm>
            <a:off x="3419238" y="2956309"/>
            <a:ext cx="2305500" cy="16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5" name="Google Shape;215;p18"/>
          <p:cNvSpPr txBox="1">
            <a:spLocks noGrp="1"/>
          </p:cNvSpPr>
          <p:nvPr>
            <p:ph type="subTitle" idx="3"/>
          </p:nvPr>
        </p:nvSpPr>
        <p:spPr>
          <a:xfrm>
            <a:off x="6118455" y="2956309"/>
            <a:ext cx="2305500" cy="16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6" name="Google Shape;216;p18"/>
          <p:cNvSpPr txBox="1">
            <a:spLocks noGrp="1"/>
          </p:cNvSpPr>
          <p:nvPr>
            <p:ph type="subTitle" idx="4"/>
          </p:nvPr>
        </p:nvSpPr>
        <p:spPr>
          <a:xfrm>
            <a:off x="720025" y="2314263"/>
            <a:ext cx="2305500" cy="68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a:buNone/>
              <a:defRPr sz="2400">
                <a:latin typeface="Asap"/>
                <a:ea typeface="Asap"/>
                <a:cs typeface="Asap"/>
                <a:sym typeface="Asap"/>
              </a:defRPr>
            </a:lvl2pPr>
            <a:lvl3pPr lvl="2" algn="ctr" rtl="0">
              <a:lnSpc>
                <a:spcPct val="100000"/>
              </a:lnSpc>
              <a:spcBef>
                <a:spcPts val="0"/>
              </a:spcBef>
              <a:spcAft>
                <a:spcPts val="0"/>
              </a:spcAft>
              <a:buSzPts val="2400"/>
              <a:buFont typeface="Asap"/>
              <a:buNone/>
              <a:defRPr sz="2400">
                <a:latin typeface="Asap"/>
                <a:ea typeface="Asap"/>
                <a:cs typeface="Asap"/>
                <a:sym typeface="Asap"/>
              </a:defRPr>
            </a:lvl3pPr>
            <a:lvl4pPr lvl="3" algn="ctr" rtl="0">
              <a:lnSpc>
                <a:spcPct val="100000"/>
              </a:lnSpc>
              <a:spcBef>
                <a:spcPts val="0"/>
              </a:spcBef>
              <a:spcAft>
                <a:spcPts val="0"/>
              </a:spcAft>
              <a:buSzPts val="2400"/>
              <a:buFont typeface="Asap"/>
              <a:buNone/>
              <a:defRPr sz="2400">
                <a:latin typeface="Asap"/>
                <a:ea typeface="Asap"/>
                <a:cs typeface="Asap"/>
                <a:sym typeface="Asap"/>
              </a:defRPr>
            </a:lvl4pPr>
            <a:lvl5pPr lvl="4" algn="ctr" rtl="0">
              <a:lnSpc>
                <a:spcPct val="100000"/>
              </a:lnSpc>
              <a:spcBef>
                <a:spcPts val="0"/>
              </a:spcBef>
              <a:spcAft>
                <a:spcPts val="0"/>
              </a:spcAft>
              <a:buSzPts val="2400"/>
              <a:buFont typeface="Asap"/>
              <a:buNone/>
              <a:defRPr sz="2400">
                <a:latin typeface="Asap"/>
                <a:ea typeface="Asap"/>
                <a:cs typeface="Asap"/>
                <a:sym typeface="Asap"/>
              </a:defRPr>
            </a:lvl5pPr>
            <a:lvl6pPr lvl="5" algn="ctr" rtl="0">
              <a:lnSpc>
                <a:spcPct val="100000"/>
              </a:lnSpc>
              <a:spcBef>
                <a:spcPts val="0"/>
              </a:spcBef>
              <a:spcAft>
                <a:spcPts val="0"/>
              </a:spcAft>
              <a:buSzPts val="2400"/>
              <a:buFont typeface="Asap"/>
              <a:buNone/>
              <a:defRPr sz="2400">
                <a:latin typeface="Asap"/>
                <a:ea typeface="Asap"/>
                <a:cs typeface="Asap"/>
                <a:sym typeface="Asap"/>
              </a:defRPr>
            </a:lvl6pPr>
            <a:lvl7pPr lvl="6" algn="ctr" rtl="0">
              <a:lnSpc>
                <a:spcPct val="100000"/>
              </a:lnSpc>
              <a:spcBef>
                <a:spcPts val="0"/>
              </a:spcBef>
              <a:spcAft>
                <a:spcPts val="0"/>
              </a:spcAft>
              <a:buSzPts val="2400"/>
              <a:buFont typeface="Asap"/>
              <a:buNone/>
              <a:defRPr sz="2400">
                <a:latin typeface="Asap"/>
                <a:ea typeface="Asap"/>
                <a:cs typeface="Asap"/>
                <a:sym typeface="Asap"/>
              </a:defRPr>
            </a:lvl7pPr>
            <a:lvl8pPr lvl="7" algn="ctr" rtl="0">
              <a:lnSpc>
                <a:spcPct val="100000"/>
              </a:lnSpc>
              <a:spcBef>
                <a:spcPts val="0"/>
              </a:spcBef>
              <a:spcAft>
                <a:spcPts val="0"/>
              </a:spcAft>
              <a:buSzPts val="2400"/>
              <a:buFont typeface="Asap"/>
              <a:buNone/>
              <a:defRPr sz="2400">
                <a:latin typeface="Asap"/>
                <a:ea typeface="Asap"/>
                <a:cs typeface="Asap"/>
                <a:sym typeface="Asap"/>
              </a:defRPr>
            </a:lvl8pPr>
            <a:lvl9pPr lvl="8" algn="ctr"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217" name="Google Shape;217;p18"/>
          <p:cNvSpPr txBox="1">
            <a:spLocks noGrp="1"/>
          </p:cNvSpPr>
          <p:nvPr>
            <p:ph type="subTitle" idx="5"/>
          </p:nvPr>
        </p:nvSpPr>
        <p:spPr>
          <a:xfrm>
            <a:off x="3419238" y="2314263"/>
            <a:ext cx="2305500" cy="68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sap"/>
              <a:buNone/>
              <a:defRPr sz="2000">
                <a:solidFill>
                  <a:schemeClr val="dk1"/>
                </a:solidFill>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a:buNone/>
              <a:defRPr sz="2400">
                <a:latin typeface="Asap"/>
                <a:ea typeface="Asap"/>
                <a:cs typeface="Asap"/>
                <a:sym typeface="Asap"/>
              </a:defRPr>
            </a:lvl2pPr>
            <a:lvl3pPr lvl="2" algn="ctr" rtl="0">
              <a:lnSpc>
                <a:spcPct val="100000"/>
              </a:lnSpc>
              <a:spcBef>
                <a:spcPts val="0"/>
              </a:spcBef>
              <a:spcAft>
                <a:spcPts val="0"/>
              </a:spcAft>
              <a:buSzPts val="2400"/>
              <a:buFont typeface="Asap"/>
              <a:buNone/>
              <a:defRPr sz="2400">
                <a:latin typeface="Asap"/>
                <a:ea typeface="Asap"/>
                <a:cs typeface="Asap"/>
                <a:sym typeface="Asap"/>
              </a:defRPr>
            </a:lvl3pPr>
            <a:lvl4pPr lvl="3" algn="ctr" rtl="0">
              <a:lnSpc>
                <a:spcPct val="100000"/>
              </a:lnSpc>
              <a:spcBef>
                <a:spcPts val="0"/>
              </a:spcBef>
              <a:spcAft>
                <a:spcPts val="0"/>
              </a:spcAft>
              <a:buSzPts val="2400"/>
              <a:buFont typeface="Asap"/>
              <a:buNone/>
              <a:defRPr sz="2400">
                <a:latin typeface="Asap"/>
                <a:ea typeface="Asap"/>
                <a:cs typeface="Asap"/>
                <a:sym typeface="Asap"/>
              </a:defRPr>
            </a:lvl4pPr>
            <a:lvl5pPr lvl="4" algn="ctr" rtl="0">
              <a:lnSpc>
                <a:spcPct val="100000"/>
              </a:lnSpc>
              <a:spcBef>
                <a:spcPts val="0"/>
              </a:spcBef>
              <a:spcAft>
                <a:spcPts val="0"/>
              </a:spcAft>
              <a:buSzPts val="2400"/>
              <a:buFont typeface="Asap"/>
              <a:buNone/>
              <a:defRPr sz="2400">
                <a:latin typeface="Asap"/>
                <a:ea typeface="Asap"/>
                <a:cs typeface="Asap"/>
                <a:sym typeface="Asap"/>
              </a:defRPr>
            </a:lvl5pPr>
            <a:lvl6pPr lvl="5" algn="ctr" rtl="0">
              <a:lnSpc>
                <a:spcPct val="100000"/>
              </a:lnSpc>
              <a:spcBef>
                <a:spcPts val="0"/>
              </a:spcBef>
              <a:spcAft>
                <a:spcPts val="0"/>
              </a:spcAft>
              <a:buSzPts val="2400"/>
              <a:buFont typeface="Asap"/>
              <a:buNone/>
              <a:defRPr sz="2400">
                <a:latin typeface="Asap"/>
                <a:ea typeface="Asap"/>
                <a:cs typeface="Asap"/>
                <a:sym typeface="Asap"/>
              </a:defRPr>
            </a:lvl6pPr>
            <a:lvl7pPr lvl="6" algn="ctr" rtl="0">
              <a:lnSpc>
                <a:spcPct val="100000"/>
              </a:lnSpc>
              <a:spcBef>
                <a:spcPts val="0"/>
              </a:spcBef>
              <a:spcAft>
                <a:spcPts val="0"/>
              </a:spcAft>
              <a:buSzPts val="2400"/>
              <a:buFont typeface="Asap"/>
              <a:buNone/>
              <a:defRPr sz="2400">
                <a:latin typeface="Asap"/>
                <a:ea typeface="Asap"/>
                <a:cs typeface="Asap"/>
                <a:sym typeface="Asap"/>
              </a:defRPr>
            </a:lvl7pPr>
            <a:lvl8pPr lvl="7" algn="ctr" rtl="0">
              <a:lnSpc>
                <a:spcPct val="100000"/>
              </a:lnSpc>
              <a:spcBef>
                <a:spcPts val="0"/>
              </a:spcBef>
              <a:spcAft>
                <a:spcPts val="0"/>
              </a:spcAft>
              <a:buSzPts val="2400"/>
              <a:buFont typeface="Asap"/>
              <a:buNone/>
              <a:defRPr sz="2400">
                <a:latin typeface="Asap"/>
                <a:ea typeface="Asap"/>
                <a:cs typeface="Asap"/>
                <a:sym typeface="Asap"/>
              </a:defRPr>
            </a:lvl8pPr>
            <a:lvl9pPr lvl="8" algn="ctr"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218" name="Google Shape;218;p18"/>
          <p:cNvSpPr txBox="1">
            <a:spLocks noGrp="1"/>
          </p:cNvSpPr>
          <p:nvPr>
            <p:ph type="subTitle" idx="6"/>
          </p:nvPr>
        </p:nvSpPr>
        <p:spPr>
          <a:xfrm>
            <a:off x="6118455" y="2314263"/>
            <a:ext cx="2305500" cy="68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a:buNone/>
              <a:defRPr sz="2400">
                <a:latin typeface="Asap"/>
                <a:ea typeface="Asap"/>
                <a:cs typeface="Asap"/>
                <a:sym typeface="Asap"/>
              </a:defRPr>
            </a:lvl2pPr>
            <a:lvl3pPr lvl="2" algn="ctr" rtl="0">
              <a:lnSpc>
                <a:spcPct val="100000"/>
              </a:lnSpc>
              <a:spcBef>
                <a:spcPts val="0"/>
              </a:spcBef>
              <a:spcAft>
                <a:spcPts val="0"/>
              </a:spcAft>
              <a:buSzPts val="2400"/>
              <a:buFont typeface="Asap"/>
              <a:buNone/>
              <a:defRPr sz="2400">
                <a:latin typeface="Asap"/>
                <a:ea typeface="Asap"/>
                <a:cs typeface="Asap"/>
                <a:sym typeface="Asap"/>
              </a:defRPr>
            </a:lvl3pPr>
            <a:lvl4pPr lvl="3" algn="ctr" rtl="0">
              <a:lnSpc>
                <a:spcPct val="100000"/>
              </a:lnSpc>
              <a:spcBef>
                <a:spcPts val="0"/>
              </a:spcBef>
              <a:spcAft>
                <a:spcPts val="0"/>
              </a:spcAft>
              <a:buSzPts val="2400"/>
              <a:buFont typeface="Asap"/>
              <a:buNone/>
              <a:defRPr sz="2400">
                <a:latin typeface="Asap"/>
                <a:ea typeface="Asap"/>
                <a:cs typeface="Asap"/>
                <a:sym typeface="Asap"/>
              </a:defRPr>
            </a:lvl4pPr>
            <a:lvl5pPr lvl="4" algn="ctr" rtl="0">
              <a:lnSpc>
                <a:spcPct val="100000"/>
              </a:lnSpc>
              <a:spcBef>
                <a:spcPts val="0"/>
              </a:spcBef>
              <a:spcAft>
                <a:spcPts val="0"/>
              </a:spcAft>
              <a:buSzPts val="2400"/>
              <a:buFont typeface="Asap"/>
              <a:buNone/>
              <a:defRPr sz="2400">
                <a:latin typeface="Asap"/>
                <a:ea typeface="Asap"/>
                <a:cs typeface="Asap"/>
                <a:sym typeface="Asap"/>
              </a:defRPr>
            </a:lvl5pPr>
            <a:lvl6pPr lvl="5" algn="ctr" rtl="0">
              <a:lnSpc>
                <a:spcPct val="100000"/>
              </a:lnSpc>
              <a:spcBef>
                <a:spcPts val="0"/>
              </a:spcBef>
              <a:spcAft>
                <a:spcPts val="0"/>
              </a:spcAft>
              <a:buSzPts val="2400"/>
              <a:buFont typeface="Asap"/>
              <a:buNone/>
              <a:defRPr sz="2400">
                <a:latin typeface="Asap"/>
                <a:ea typeface="Asap"/>
                <a:cs typeface="Asap"/>
                <a:sym typeface="Asap"/>
              </a:defRPr>
            </a:lvl6pPr>
            <a:lvl7pPr lvl="6" algn="ctr" rtl="0">
              <a:lnSpc>
                <a:spcPct val="100000"/>
              </a:lnSpc>
              <a:spcBef>
                <a:spcPts val="0"/>
              </a:spcBef>
              <a:spcAft>
                <a:spcPts val="0"/>
              </a:spcAft>
              <a:buSzPts val="2400"/>
              <a:buFont typeface="Asap"/>
              <a:buNone/>
              <a:defRPr sz="2400">
                <a:latin typeface="Asap"/>
                <a:ea typeface="Asap"/>
                <a:cs typeface="Asap"/>
                <a:sym typeface="Asap"/>
              </a:defRPr>
            </a:lvl7pPr>
            <a:lvl8pPr lvl="7" algn="ctr" rtl="0">
              <a:lnSpc>
                <a:spcPct val="100000"/>
              </a:lnSpc>
              <a:spcBef>
                <a:spcPts val="0"/>
              </a:spcBef>
              <a:spcAft>
                <a:spcPts val="0"/>
              </a:spcAft>
              <a:buSzPts val="2400"/>
              <a:buFont typeface="Asap"/>
              <a:buNone/>
              <a:defRPr sz="2400">
                <a:latin typeface="Asap"/>
                <a:ea typeface="Asap"/>
                <a:cs typeface="Asap"/>
                <a:sym typeface="Asap"/>
              </a:defRPr>
            </a:lvl8pPr>
            <a:lvl9pPr lvl="8" algn="ctr"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grpSp>
        <p:nvGrpSpPr>
          <p:cNvPr id="219" name="Google Shape;219;p18"/>
          <p:cNvGrpSpPr/>
          <p:nvPr/>
        </p:nvGrpSpPr>
        <p:grpSpPr>
          <a:xfrm>
            <a:off x="229789" y="354584"/>
            <a:ext cx="6639601" cy="6186127"/>
            <a:chOff x="229789" y="354584"/>
            <a:chExt cx="6639601" cy="6186127"/>
          </a:xfrm>
        </p:grpSpPr>
        <p:grpSp>
          <p:nvGrpSpPr>
            <p:cNvPr id="220" name="Google Shape;220;p18"/>
            <p:cNvGrpSpPr/>
            <p:nvPr/>
          </p:nvGrpSpPr>
          <p:grpSpPr>
            <a:xfrm flipH="1">
              <a:off x="229789" y="354584"/>
              <a:ext cx="235428" cy="360837"/>
              <a:chOff x="272737" y="374846"/>
              <a:chExt cx="191188" cy="293054"/>
            </a:xfrm>
          </p:grpSpPr>
          <p:sp>
            <p:nvSpPr>
              <p:cNvPr id="221" name="Google Shape;221;p18"/>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418325"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18"/>
            <p:cNvGrpSpPr/>
            <p:nvPr/>
          </p:nvGrpSpPr>
          <p:grpSpPr>
            <a:xfrm rot="6300003" flipH="1">
              <a:off x="2616351" y="1636194"/>
              <a:ext cx="1892205" cy="6340206"/>
              <a:chOff x="272737" y="-4481459"/>
              <a:chExt cx="1536682" cy="5149359"/>
            </a:xfrm>
          </p:grpSpPr>
          <p:sp>
            <p:nvSpPr>
              <p:cNvPr id="225" name="Google Shape;225;p18"/>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1763819" y="-4481459"/>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28"/>
        <p:cNvGrpSpPr/>
        <p:nvPr/>
      </p:nvGrpSpPr>
      <p:grpSpPr>
        <a:xfrm>
          <a:off x="0" y="0"/>
          <a:ext cx="0" cy="0"/>
          <a:chOff x="0" y="0"/>
          <a:chExt cx="0" cy="0"/>
        </a:xfrm>
      </p:grpSpPr>
      <p:sp>
        <p:nvSpPr>
          <p:cNvPr id="229" name="Google Shape;22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0" name="Google Shape;230;p19"/>
          <p:cNvSpPr txBox="1">
            <a:spLocks noGrp="1"/>
          </p:cNvSpPr>
          <p:nvPr>
            <p:ph type="subTitle" idx="1"/>
          </p:nvPr>
        </p:nvSpPr>
        <p:spPr>
          <a:xfrm>
            <a:off x="1668025" y="1487363"/>
            <a:ext cx="2724900" cy="39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2pPr>
            <a:lvl3pPr lvl="2"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3pPr>
            <a:lvl4pPr lvl="3"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4pPr>
            <a:lvl5pPr lvl="4"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5pPr>
            <a:lvl6pPr lvl="5"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6pPr>
            <a:lvl7pPr lvl="6"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7pPr>
            <a:lvl8pPr lvl="7"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8pPr>
            <a:lvl9pPr lvl="8"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9pPr>
          </a:lstStyle>
          <a:p>
            <a:endParaRPr/>
          </a:p>
        </p:txBody>
      </p:sp>
      <p:sp>
        <p:nvSpPr>
          <p:cNvPr id="231" name="Google Shape;231;p19"/>
          <p:cNvSpPr txBox="1">
            <a:spLocks noGrp="1"/>
          </p:cNvSpPr>
          <p:nvPr>
            <p:ph type="subTitle" idx="2"/>
          </p:nvPr>
        </p:nvSpPr>
        <p:spPr>
          <a:xfrm>
            <a:off x="1668025" y="1782522"/>
            <a:ext cx="27249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2" name="Google Shape;232;p19"/>
          <p:cNvSpPr txBox="1">
            <a:spLocks noGrp="1"/>
          </p:cNvSpPr>
          <p:nvPr>
            <p:ph type="subTitle" idx="3"/>
          </p:nvPr>
        </p:nvSpPr>
        <p:spPr>
          <a:xfrm>
            <a:off x="5604814" y="1782522"/>
            <a:ext cx="27249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3" name="Google Shape;233;p19"/>
          <p:cNvSpPr txBox="1">
            <a:spLocks noGrp="1"/>
          </p:cNvSpPr>
          <p:nvPr>
            <p:ph type="subTitle" idx="4"/>
          </p:nvPr>
        </p:nvSpPr>
        <p:spPr>
          <a:xfrm>
            <a:off x="1668025" y="3530779"/>
            <a:ext cx="27249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4" name="Google Shape;234;p19"/>
          <p:cNvSpPr txBox="1">
            <a:spLocks noGrp="1"/>
          </p:cNvSpPr>
          <p:nvPr>
            <p:ph type="subTitle" idx="5"/>
          </p:nvPr>
        </p:nvSpPr>
        <p:spPr>
          <a:xfrm>
            <a:off x="5604814" y="3530779"/>
            <a:ext cx="27249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5" name="Google Shape;235;p19"/>
          <p:cNvSpPr txBox="1">
            <a:spLocks noGrp="1"/>
          </p:cNvSpPr>
          <p:nvPr>
            <p:ph type="subTitle" idx="6"/>
          </p:nvPr>
        </p:nvSpPr>
        <p:spPr>
          <a:xfrm>
            <a:off x="1668025" y="3235620"/>
            <a:ext cx="2724900" cy="391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2pPr>
            <a:lvl3pPr lvl="2"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3pPr>
            <a:lvl4pPr lvl="3"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4pPr>
            <a:lvl5pPr lvl="4"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5pPr>
            <a:lvl6pPr lvl="5"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6pPr>
            <a:lvl7pPr lvl="6"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7pPr>
            <a:lvl8pPr lvl="7"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8pPr>
            <a:lvl9pPr lvl="8"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9pPr>
          </a:lstStyle>
          <a:p>
            <a:endParaRPr/>
          </a:p>
        </p:txBody>
      </p:sp>
      <p:sp>
        <p:nvSpPr>
          <p:cNvPr id="236" name="Google Shape;236;p19"/>
          <p:cNvSpPr txBox="1">
            <a:spLocks noGrp="1"/>
          </p:cNvSpPr>
          <p:nvPr>
            <p:ph type="subTitle" idx="7"/>
          </p:nvPr>
        </p:nvSpPr>
        <p:spPr>
          <a:xfrm>
            <a:off x="5604814" y="1487363"/>
            <a:ext cx="2724900" cy="391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2pPr>
            <a:lvl3pPr lvl="2"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3pPr>
            <a:lvl4pPr lvl="3"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4pPr>
            <a:lvl5pPr lvl="4"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5pPr>
            <a:lvl6pPr lvl="5"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6pPr>
            <a:lvl7pPr lvl="6"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7pPr>
            <a:lvl8pPr lvl="7"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8pPr>
            <a:lvl9pPr lvl="8"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9pPr>
          </a:lstStyle>
          <a:p>
            <a:endParaRPr/>
          </a:p>
        </p:txBody>
      </p:sp>
      <p:sp>
        <p:nvSpPr>
          <p:cNvPr id="237" name="Google Shape;237;p19"/>
          <p:cNvSpPr txBox="1">
            <a:spLocks noGrp="1"/>
          </p:cNvSpPr>
          <p:nvPr>
            <p:ph type="subTitle" idx="8"/>
          </p:nvPr>
        </p:nvSpPr>
        <p:spPr>
          <a:xfrm>
            <a:off x="5604814" y="3235620"/>
            <a:ext cx="2724900" cy="391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2pPr>
            <a:lvl3pPr lvl="2"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3pPr>
            <a:lvl4pPr lvl="3"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4pPr>
            <a:lvl5pPr lvl="4"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5pPr>
            <a:lvl6pPr lvl="5"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6pPr>
            <a:lvl7pPr lvl="6"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7pPr>
            <a:lvl8pPr lvl="7"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8pPr>
            <a:lvl9pPr lvl="8" algn="ctr" rtl="0">
              <a:lnSpc>
                <a:spcPct val="100000"/>
              </a:lnSpc>
              <a:spcBef>
                <a:spcPts val="0"/>
              </a:spcBef>
              <a:spcAft>
                <a:spcPts val="0"/>
              </a:spcAft>
              <a:buClr>
                <a:schemeClr val="dk1"/>
              </a:buClr>
              <a:buSzPts val="2400"/>
              <a:buFont typeface="Asap"/>
              <a:buNone/>
              <a:defRPr sz="2400">
                <a:solidFill>
                  <a:schemeClr val="dk1"/>
                </a:solidFill>
                <a:latin typeface="Asap"/>
                <a:ea typeface="Asap"/>
                <a:cs typeface="Asap"/>
                <a:sym typeface="Asap"/>
              </a:defRPr>
            </a:lvl9pPr>
          </a:lstStyle>
          <a:p>
            <a:endParaRPr/>
          </a:p>
        </p:txBody>
      </p:sp>
      <p:grpSp>
        <p:nvGrpSpPr>
          <p:cNvPr id="238" name="Google Shape;238;p19"/>
          <p:cNvGrpSpPr/>
          <p:nvPr/>
        </p:nvGrpSpPr>
        <p:grpSpPr>
          <a:xfrm>
            <a:off x="103532" y="431226"/>
            <a:ext cx="9582180" cy="5968411"/>
            <a:chOff x="103532" y="431226"/>
            <a:chExt cx="9582180" cy="5968411"/>
          </a:xfrm>
        </p:grpSpPr>
        <p:grpSp>
          <p:nvGrpSpPr>
            <p:cNvPr id="239" name="Google Shape;239;p19"/>
            <p:cNvGrpSpPr/>
            <p:nvPr/>
          </p:nvGrpSpPr>
          <p:grpSpPr>
            <a:xfrm rot="434703" flipH="1">
              <a:off x="218734" y="3019535"/>
              <a:ext cx="402276" cy="1853456"/>
              <a:chOff x="298025" y="-837359"/>
              <a:chExt cx="326673" cy="1505259"/>
            </a:xfrm>
          </p:grpSpPr>
          <p:sp>
            <p:nvSpPr>
              <p:cNvPr id="240" name="Google Shape;240;p19"/>
              <p:cNvSpPr/>
              <p:nvPr/>
            </p:nvSpPr>
            <p:spPr>
              <a:xfrm>
                <a:off x="551498" y="-837359"/>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9"/>
              <p:cNvSpPr/>
              <p:nvPr/>
            </p:nvSpPr>
            <p:spPr>
              <a:xfrm>
                <a:off x="418325"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298025" y="640600"/>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9"/>
            <p:cNvGrpSpPr/>
            <p:nvPr/>
          </p:nvGrpSpPr>
          <p:grpSpPr>
            <a:xfrm rot="7173266" flipH="1">
              <a:off x="8036204" y="828339"/>
              <a:ext cx="1561164" cy="1112547"/>
              <a:chOff x="-803847" y="-235664"/>
              <a:chExt cx="1267772" cy="903564"/>
            </a:xfrm>
          </p:grpSpPr>
          <p:sp>
            <p:nvSpPr>
              <p:cNvPr id="244" name="Google Shape;244;p19"/>
              <p:cNvSpPr/>
              <p:nvPr/>
            </p:nvSpPr>
            <p:spPr>
              <a:xfrm>
                <a:off x="-803847" y="-235664"/>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19"/>
            <p:cNvGrpSpPr/>
            <p:nvPr/>
          </p:nvGrpSpPr>
          <p:grpSpPr>
            <a:xfrm rot="-8389146" flipH="1">
              <a:off x="6110696" y="3801235"/>
              <a:ext cx="2385522" cy="2073482"/>
              <a:chOff x="-1473326" y="-1098465"/>
              <a:chExt cx="1937251" cy="1684040"/>
            </a:xfrm>
          </p:grpSpPr>
          <p:sp>
            <p:nvSpPr>
              <p:cNvPr id="248" name="Google Shape;248;p19"/>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1473326" y="-1098465"/>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51" name="Google Shape;251;p19"/>
          <p:cNvPicPr preferRelativeResize="0"/>
          <p:nvPr/>
        </p:nvPicPr>
        <p:blipFill>
          <a:blip r:embed="rId2">
            <a:alphaModFix/>
          </a:blip>
          <a:stretch>
            <a:fillRect/>
          </a:stretch>
        </p:blipFill>
        <p:spPr>
          <a:xfrm rot="4323584">
            <a:off x="-1219473" y="-698946"/>
            <a:ext cx="2999754" cy="3110661"/>
          </a:xfrm>
          <a:prstGeom prst="roundRect">
            <a:avLst>
              <a:gd name="adj" fmla="val 50000"/>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sap SemiBold"/>
              <a:buNone/>
              <a:defRPr sz="3000">
                <a:solidFill>
                  <a:schemeClr val="dk1"/>
                </a:solidFill>
                <a:latin typeface="Asap SemiBold"/>
                <a:ea typeface="Asap SemiBold"/>
                <a:cs typeface="Asap SemiBold"/>
                <a:sym typeface="Asap SemiBold"/>
              </a:defRPr>
            </a:lvl1pPr>
            <a:lvl2pPr lvl="1"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2pPr>
            <a:lvl3pPr lvl="2"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3pPr>
            <a:lvl4pPr lvl="3"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4pPr>
            <a:lvl5pPr lvl="4"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5pPr>
            <a:lvl6pPr lvl="5"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6pPr>
            <a:lvl7pPr lvl="6"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7pPr>
            <a:lvl8pPr lvl="7"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8pPr>
            <a:lvl9pPr lvl="8"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1pPr>
            <a:lvl2pPr marL="914400" lvl="1"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2pPr>
            <a:lvl3pPr marL="1371600" lvl="2"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3pPr>
            <a:lvl4pPr marL="1828800" lvl="3"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4pPr>
            <a:lvl5pPr marL="2286000" lvl="4"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5pPr>
            <a:lvl6pPr marL="2743200" lvl="5"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6pPr>
            <a:lvl7pPr marL="3200400" lvl="6"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7pPr>
            <a:lvl8pPr marL="3657600" lvl="7"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8pPr>
            <a:lvl9pPr marL="4114800" lvl="8"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6" r:id="rId6"/>
    <p:sldLayoutId id="2147483658" r:id="rId7"/>
    <p:sldLayoutId id="2147483664" r:id="rId8"/>
    <p:sldLayoutId id="2147483665" r:id="rId9"/>
    <p:sldLayoutId id="2147483666" r:id="rId10"/>
    <p:sldLayoutId id="2147483668" r:id="rId11"/>
    <p:sldLayoutId id="2147483669" r:id="rId12"/>
    <p:sldLayoutId id="2147483670" r:id="rId13"/>
    <p:sldLayoutId id="2147483674" r:id="rId14"/>
    <p:sldLayoutId id="2147483675" r:id="rId15"/>
    <p:sldLayoutId id="2147483677" r:id="rId16"/>
    <p:sldLayoutId id="2147483678"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customXml" Target="../ink/ink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28"/>
          <p:cNvPicPr preferRelativeResize="0"/>
          <p:nvPr/>
        </p:nvPicPr>
        <p:blipFill>
          <a:blip r:embed="rId3">
            <a:alphaModFix/>
          </a:blip>
          <a:stretch>
            <a:fillRect/>
          </a:stretch>
        </p:blipFill>
        <p:spPr>
          <a:xfrm rot="-336426" flipH="1">
            <a:off x="4075449" y="-452789"/>
            <a:ext cx="7138026" cy="7410426"/>
          </a:xfrm>
          <a:prstGeom prst="rect">
            <a:avLst/>
          </a:prstGeom>
          <a:noFill/>
          <a:ln>
            <a:noFill/>
          </a:ln>
        </p:spPr>
      </p:pic>
      <p:sp>
        <p:nvSpPr>
          <p:cNvPr id="317" name="Google Shape;317;p28"/>
          <p:cNvSpPr txBox="1">
            <a:spLocks noGrp="1"/>
          </p:cNvSpPr>
          <p:nvPr>
            <p:ph type="ctrTitle"/>
          </p:nvPr>
        </p:nvSpPr>
        <p:spPr>
          <a:xfrm>
            <a:off x="715100" y="876750"/>
            <a:ext cx="7578110" cy="169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Utilizing Large Language Models (LLMs) for Enhanced Cell Type Annotation: A User-Centric Approach</a:t>
            </a:r>
            <a:endParaRPr sz="2400" dirty="0"/>
          </a:p>
        </p:txBody>
      </p:sp>
      <p:sp>
        <p:nvSpPr>
          <p:cNvPr id="318" name="Google Shape;318;p28"/>
          <p:cNvSpPr txBox="1">
            <a:spLocks noGrp="1"/>
          </p:cNvSpPr>
          <p:nvPr>
            <p:ph type="subTitle" idx="1"/>
          </p:nvPr>
        </p:nvSpPr>
        <p:spPr>
          <a:xfrm>
            <a:off x="715100" y="3252425"/>
            <a:ext cx="50442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Anwita Molaka</a:t>
            </a:r>
            <a:endParaRPr dirty="0"/>
          </a:p>
        </p:txBody>
      </p:sp>
      <p:sp>
        <p:nvSpPr>
          <p:cNvPr id="319" name="Google Shape;319;p28"/>
          <p:cNvSpPr/>
          <p:nvPr/>
        </p:nvSpPr>
        <p:spPr>
          <a:xfrm>
            <a:off x="8152800" y="224775"/>
            <a:ext cx="58800" cy="58800"/>
          </a:xfrm>
          <a:prstGeom prst="ellipse">
            <a:avLst/>
          </a:prstGeom>
          <a:solidFill>
            <a:srgbClr val="FEA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4" name="Title 10">
            <a:extLst>
              <a:ext uri="{FF2B5EF4-FFF2-40B4-BE49-F238E27FC236}">
                <a16:creationId xmlns:a16="http://schemas.microsoft.com/office/drawing/2014/main" id="{A775E012-DF63-A304-B2A4-D753EA7704AF}"/>
              </a:ext>
            </a:extLst>
          </p:cNvPr>
          <p:cNvSpPr txBox="1">
            <a:spLocks/>
          </p:cNvSpPr>
          <p:nvPr/>
        </p:nvSpPr>
        <p:spPr>
          <a:xfrm>
            <a:off x="465151" y="380565"/>
            <a:ext cx="821369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9pPr>
          </a:lstStyle>
          <a:p>
            <a:r>
              <a:rPr lang="en-US" dirty="0"/>
              <a:t>Training</a:t>
            </a:r>
          </a:p>
        </p:txBody>
      </p:sp>
      <p:sp>
        <p:nvSpPr>
          <p:cNvPr id="2" name="TextBox 1">
            <a:extLst>
              <a:ext uri="{FF2B5EF4-FFF2-40B4-BE49-F238E27FC236}">
                <a16:creationId xmlns:a16="http://schemas.microsoft.com/office/drawing/2014/main" id="{332CE401-2528-60BE-6196-B40E98A78A45}"/>
              </a:ext>
            </a:extLst>
          </p:cNvPr>
          <p:cNvSpPr txBox="1"/>
          <p:nvPr/>
        </p:nvSpPr>
        <p:spPr>
          <a:xfrm>
            <a:off x="822598" y="1308215"/>
            <a:ext cx="1947969" cy="338554"/>
          </a:xfrm>
          <a:prstGeom prst="rect">
            <a:avLst/>
          </a:prstGeom>
          <a:noFill/>
        </p:spPr>
        <p:txBody>
          <a:bodyPr wrap="none" rtlCol="0">
            <a:spAutoFit/>
          </a:bodyPr>
          <a:lstStyle/>
          <a:p>
            <a:r>
              <a:rPr lang="en-US" sz="1600" b="0" i="0" u="none" strike="noStrike" dirty="0">
                <a:solidFill>
                  <a:srgbClr val="000000"/>
                </a:solidFill>
                <a:effectLst/>
                <a:latin typeface="Calisto MT" panose="02040603050505030304" pitchFamily="18" charset="77"/>
              </a:rPr>
              <a:t>Prompt Engineering</a:t>
            </a:r>
            <a:endParaRPr lang="en-US" sz="1200" dirty="0"/>
          </a:p>
        </p:txBody>
      </p:sp>
      <p:sp>
        <p:nvSpPr>
          <p:cNvPr id="5" name="TextBox 4">
            <a:extLst>
              <a:ext uri="{FF2B5EF4-FFF2-40B4-BE49-F238E27FC236}">
                <a16:creationId xmlns:a16="http://schemas.microsoft.com/office/drawing/2014/main" id="{7C6EE1F6-4B85-E02A-6790-2A90AD652B55}"/>
              </a:ext>
            </a:extLst>
          </p:cNvPr>
          <p:cNvSpPr txBox="1"/>
          <p:nvPr/>
        </p:nvSpPr>
        <p:spPr>
          <a:xfrm>
            <a:off x="1082731" y="2145155"/>
            <a:ext cx="6055822" cy="307777"/>
          </a:xfrm>
          <a:prstGeom prst="rect">
            <a:avLst/>
          </a:prstGeom>
          <a:noFill/>
        </p:spPr>
        <p:txBody>
          <a:bodyPr wrap="square">
            <a:spAutoFit/>
          </a:bodyPr>
          <a:lstStyle/>
          <a:p>
            <a:r>
              <a:rPr lang="en-US" b="0" i="0" u="none" strike="noStrike" dirty="0">
                <a:solidFill>
                  <a:srgbClr val="000000"/>
                </a:solidFill>
                <a:effectLst/>
                <a:latin typeface="Calisto MT" panose="02040603050505030304" pitchFamily="18" charset="77"/>
              </a:rPr>
              <a:t>Phase 4</a:t>
            </a:r>
            <a:r>
              <a:rPr lang="en-US" dirty="0">
                <a:latin typeface="Calisto MT" panose="02040603050505030304" pitchFamily="18" charset="77"/>
              </a:rPr>
              <a:t> – yielded ideal, more in-depth responses </a:t>
            </a:r>
            <a:endParaRPr lang="en-US" dirty="0"/>
          </a:p>
        </p:txBody>
      </p:sp>
      <p:pic>
        <p:nvPicPr>
          <p:cNvPr id="6" name="Picture 5">
            <a:extLst>
              <a:ext uri="{FF2B5EF4-FFF2-40B4-BE49-F238E27FC236}">
                <a16:creationId xmlns:a16="http://schemas.microsoft.com/office/drawing/2014/main" id="{0EEB5A68-DFD4-019D-4380-1F883E221A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09" y="3024047"/>
            <a:ext cx="7482981" cy="653717"/>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CCA61D2C-B557-EFF8-9FA4-632A4FD286AC}"/>
                  </a:ext>
                </a:extLst>
              </p14:cNvPr>
              <p14:cNvContentPartPr/>
              <p14:nvPr/>
            </p14:nvContentPartPr>
            <p14:xfrm>
              <a:off x="960120" y="3087655"/>
              <a:ext cx="4903560" cy="63720"/>
            </p14:xfrm>
          </p:contentPart>
        </mc:Choice>
        <mc:Fallback xmlns="">
          <p:pic>
            <p:nvPicPr>
              <p:cNvPr id="8" name="Ink 7">
                <a:extLst>
                  <a:ext uri="{FF2B5EF4-FFF2-40B4-BE49-F238E27FC236}">
                    <a16:creationId xmlns:a16="http://schemas.microsoft.com/office/drawing/2014/main" id="{CCA61D2C-B557-EFF8-9FA4-632A4FD286AC}"/>
                  </a:ext>
                </a:extLst>
              </p:cNvPr>
              <p:cNvPicPr/>
              <p:nvPr/>
            </p:nvPicPr>
            <p:blipFill>
              <a:blip r:embed="rId5"/>
              <a:stretch>
                <a:fillRect/>
              </a:stretch>
            </p:blipFill>
            <p:spPr>
              <a:xfrm>
                <a:off x="906480" y="2980015"/>
                <a:ext cx="5011200" cy="279360"/>
              </a:xfrm>
              <a:prstGeom prst="rect">
                <a:avLst/>
              </a:prstGeom>
            </p:spPr>
          </p:pic>
        </mc:Fallback>
      </mc:AlternateContent>
    </p:spTree>
    <p:extLst>
      <p:ext uri="{BB962C8B-B14F-4D97-AF65-F5344CB8AC3E}">
        <p14:creationId xmlns:p14="http://schemas.microsoft.com/office/powerpoint/2010/main" val="3924009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19" name="Title 10">
            <a:extLst>
              <a:ext uri="{FF2B5EF4-FFF2-40B4-BE49-F238E27FC236}">
                <a16:creationId xmlns:a16="http://schemas.microsoft.com/office/drawing/2014/main" id="{619B6865-AEA3-19EC-6063-D05A5F34002F}"/>
              </a:ext>
            </a:extLst>
          </p:cNvPr>
          <p:cNvSpPr txBox="1">
            <a:spLocks/>
          </p:cNvSpPr>
          <p:nvPr/>
        </p:nvSpPr>
        <p:spPr>
          <a:xfrm>
            <a:off x="465151" y="349609"/>
            <a:ext cx="821369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9pPr>
          </a:lstStyle>
          <a:p>
            <a:r>
              <a:rPr lang="en-US" dirty="0"/>
              <a:t>Prompt Engineering – Phase 4 Example Output</a:t>
            </a:r>
          </a:p>
        </p:txBody>
      </p:sp>
      <p:sp>
        <p:nvSpPr>
          <p:cNvPr id="20" name="TextBox 19">
            <a:extLst>
              <a:ext uri="{FF2B5EF4-FFF2-40B4-BE49-F238E27FC236}">
                <a16:creationId xmlns:a16="http://schemas.microsoft.com/office/drawing/2014/main" id="{C4BC972E-9CB5-489C-7701-1DF131202E0B}"/>
              </a:ext>
            </a:extLst>
          </p:cNvPr>
          <p:cNvSpPr txBox="1"/>
          <p:nvPr/>
        </p:nvSpPr>
        <p:spPr>
          <a:xfrm>
            <a:off x="1021745" y="1556087"/>
            <a:ext cx="3438939" cy="2677656"/>
          </a:xfrm>
          <a:prstGeom prst="rect">
            <a:avLst/>
          </a:prstGeom>
          <a:noFill/>
        </p:spPr>
        <p:txBody>
          <a:bodyPr wrap="square">
            <a:spAutoFit/>
          </a:bodyPr>
          <a:lstStyle/>
          <a:p>
            <a:r>
              <a:rPr lang="en-US" b="0" i="0" u="none" strike="noStrike" dirty="0">
                <a:solidFill>
                  <a:srgbClr val="000000"/>
                </a:solidFill>
                <a:effectLst/>
                <a:highlight>
                  <a:srgbClr val="C0E4F5"/>
                </a:highlight>
                <a:latin typeface="Calisto MT" panose="02040603050505030304" pitchFamily="18" charset="77"/>
              </a:rPr>
              <a:t>Cluster 0: Monocyte</a:t>
            </a:r>
          </a:p>
          <a:p>
            <a:r>
              <a:rPr lang="en-US" b="0" i="0" u="none" strike="noStrike" dirty="0">
                <a:solidFill>
                  <a:srgbClr val="000000"/>
                </a:solidFill>
                <a:effectLst/>
                <a:highlight>
                  <a:srgbClr val="C0E4F5"/>
                </a:highlight>
                <a:latin typeface="Calisto MT" panose="02040603050505030304" pitchFamily="18" charset="77"/>
              </a:rPr>
              <a:t>Cluster 1: Th2 cells</a:t>
            </a:r>
          </a:p>
          <a:p>
            <a:r>
              <a:rPr lang="en-US" b="0" i="0" u="none" strike="noStrike" dirty="0">
                <a:solidFill>
                  <a:srgbClr val="000000"/>
                </a:solidFill>
                <a:effectLst/>
                <a:highlight>
                  <a:srgbClr val="C0E4F5"/>
                </a:highlight>
                <a:latin typeface="Calisto MT" panose="02040603050505030304" pitchFamily="18" charset="77"/>
              </a:rPr>
              <a:t>Cluster 2: Classical Monocytes</a:t>
            </a:r>
            <a:br>
              <a:rPr lang="en-US" b="0" i="0" u="none" strike="noStrike" dirty="0">
                <a:solidFill>
                  <a:srgbClr val="000000"/>
                </a:solidFill>
                <a:effectLst/>
                <a:highlight>
                  <a:srgbClr val="C0E4F5"/>
                </a:highlight>
                <a:latin typeface="Calisto MT" panose="02040603050505030304" pitchFamily="18" charset="77"/>
              </a:rPr>
            </a:br>
            <a:r>
              <a:rPr lang="en-US" b="0" i="0" u="none" strike="noStrike" dirty="0">
                <a:solidFill>
                  <a:srgbClr val="000000"/>
                </a:solidFill>
                <a:effectLst/>
                <a:highlight>
                  <a:srgbClr val="C0E4F5"/>
                </a:highlight>
                <a:latin typeface="Calisto MT" panose="02040603050505030304" pitchFamily="18" charset="77"/>
              </a:rPr>
              <a:t>Cluster 3: T cells</a:t>
            </a:r>
          </a:p>
          <a:p>
            <a:r>
              <a:rPr lang="en-US" b="0" i="0" u="none" strike="noStrike" dirty="0">
                <a:solidFill>
                  <a:srgbClr val="000000"/>
                </a:solidFill>
                <a:effectLst/>
                <a:highlight>
                  <a:srgbClr val="C0E4F5"/>
                </a:highlight>
                <a:latin typeface="Calisto MT" panose="02040603050505030304" pitchFamily="18" charset="77"/>
              </a:rPr>
              <a:t>Cluster 4: CD8+ T cells</a:t>
            </a:r>
          </a:p>
          <a:p>
            <a:r>
              <a:rPr lang="en-US" b="0" i="0" u="none" strike="noStrike" dirty="0">
                <a:solidFill>
                  <a:srgbClr val="000000"/>
                </a:solidFill>
                <a:effectLst/>
                <a:highlight>
                  <a:srgbClr val="C0E4F5"/>
                </a:highlight>
                <a:latin typeface="Calisto MT" panose="02040603050505030304" pitchFamily="18" charset="77"/>
              </a:rPr>
              <a:t>Cluster 5: Dendritic Cells</a:t>
            </a:r>
          </a:p>
          <a:p>
            <a:r>
              <a:rPr lang="en-US" b="0" i="0" u="none" strike="noStrike" dirty="0">
                <a:solidFill>
                  <a:srgbClr val="000000"/>
                </a:solidFill>
                <a:effectLst/>
                <a:highlight>
                  <a:srgbClr val="C0E4F5"/>
                </a:highlight>
                <a:latin typeface="Calisto MT" panose="02040603050505030304" pitchFamily="18" charset="77"/>
              </a:rPr>
              <a:t>Cluster 6: Monocytes</a:t>
            </a:r>
          </a:p>
          <a:p>
            <a:r>
              <a:rPr lang="en-US" b="0" i="0" u="none" strike="noStrike" dirty="0">
                <a:solidFill>
                  <a:srgbClr val="000000"/>
                </a:solidFill>
                <a:effectLst/>
                <a:highlight>
                  <a:srgbClr val="C0E4F5"/>
                </a:highlight>
                <a:latin typeface="Calisto MT" panose="02040603050505030304" pitchFamily="18" charset="77"/>
              </a:rPr>
              <a:t>Cluster 7: </a:t>
            </a:r>
            <a:r>
              <a:rPr lang="en-US" b="0" i="0" u="none" strike="noStrike" dirty="0" err="1">
                <a:solidFill>
                  <a:srgbClr val="000000"/>
                </a:solidFill>
                <a:effectLst/>
                <a:highlight>
                  <a:srgbClr val="C0E4F5"/>
                </a:highlight>
                <a:latin typeface="Calisto MT" panose="02040603050505030304" pitchFamily="18" charset="77"/>
              </a:rPr>
              <a:t>Plasmablasts</a:t>
            </a:r>
            <a:endParaRPr lang="en-US" dirty="0">
              <a:highlight>
                <a:srgbClr val="C0E4F5"/>
              </a:highlight>
              <a:latin typeface="Calisto MT" panose="02040603050505030304" pitchFamily="18" charset="77"/>
            </a:endParaRPr>
          </a:p>
          <a:p>
            <a:r>
              <a:rPr lang="en-US" b="0" i="0" u="none" strike="noStrike" dirty="0">
                <a:solidFill>
                  <a:srgbClr val="000000"/>
                </a:solidFill>
                <a:effectLst/>
                <a:highlight>
                  <a:srgbClr val="C0E4F5"/>
                </a:highlight>
                <a:latin typeface="Calisto MT" panose="02040603050505030304" pitchFamily="18" charset="77"/>
              </a:rPr>
              <a:t>Cluster 8: Naive B cells</a:t>
            </a:r>
          </a:p>
          <a:p>
            <a:r>
              <a:rPr lang="en-US" b="0" i="0" u="none" strike="noStrike" dirty="0">
                <a:solidFill>
                  <a:srgbClr val="000000"/>
                </a:solidFill>
                <a:effectLst/>
                <a:highlight>
                  <a:srgbClr val="C0E4F5"/>
                </a:highlight>
                <a:latin typeface="Calisto MT" panose="02040603050505030304" pitchFamily="18" charset="77"/>
              </a:rPr>
              <a:t>Cluster 9: T cells</a:t>
            </a:r>
          </a:p>
          <a:p>
            <a:r>
              <a:rPr lang="en-US" b="0" i="0" u="none" strike="noStrike" dirty="0">
                <a:solidFill>
                  <a:srgbClr val="000000"/>
                </a:solidFill>
                <a:effectLst/>
                <a:highlight>
                  <a:srgbClr val="C0E4F5"/>
                </a:highlight>
                <a:latin typeface="Calisto MT" panose="02040603050505030304" pitchFamily="18" charset="77"/>
              </a:rPr>
              <a:t>Cluster 10: NK cells</a:t>
            </a:r>
          </a:p>
          <a:p>
            <a:r>
              <a:rPr lang="en-US" b="0" i="0" u="none" strike="noStrike" dirty="0">
                <a:solidFill>
                  <a:srgbClr val="000000"/>
                </a:solidFill>
                <a:effectLst/>
                <a:highlight>
                  <a:srgbClr val="C0E4F5"/>
                </a:highlight>
                <a:latin typeface="Calisto MT" panose="02040603050505030304" pitchFamily="18" charset="77"/>
              </a:rPr>
              <a:t>Cluster 11: CD8+ T cells</a:t>
            </a:r>
            <a:endParaRPr lang="en-US" dirty="0">
              <a:highlight>
                <a:srgbClr val="C0E4F5"/>
              </a:highlight>
              <a:latin typeface="Calisto MT" panose="02040603050505030304" pitchFamily="18" charset="77"/>
            </a:endParaRPr>
          </a:p>
        </p:txBody>
      </p:sp>
      <p:sp>
        <p:nvSpPr>
          <p:cNvPr id="21" name="TextBox 20">
            <a:extLst>
              <a:ext uri="{FF2B5EF4-FFF2-40B4-BE49-F238E27FC236}">
                <a16:creationId xmlns:a16="http://schemas.microsoft.com/office/drawing/2014/main" id="{A3361205-0104-5A0C-C59C-66E802EBFBC9}"/>
              </a:ext>
            </a:extLst>
          </p:cNvPr>
          <p:cNvSpPr txBox="1"/>
          <p:nvPr/>
        </p:nvSpPr>
        <p:spPr>
          <a:xfrm>
            <a:off x="5168348" y="1556087"/>
            <a:ext cx="3633746" cy="2462213"/>
          </a:xfrm>
          <a:prstGeom prst="rect">
            <a:avLst/>
          </a:prstGeom>
          <a:noFill/>
        </p:spPr>
        <p:txBody>
          <a:bodyPr wrap="square">
            <a:spAutoFit/>
          </a:bodyPr>
          <a:lstStyle/>
          <a:p>
            <a:r>
              <a:rPr lang="en-US" b="0" i="0" u="none" strike="noStrike" dirty="0">
                <a:solidFill>
                  <a:srgbClr val="000000"/>
                </a:solidFill>
                <a:effectLst/>
                <a:highlight>
                  <a:srgbClr val="C0E4F5"/>
                </a:highlight>
                <a:latin typeface="Calisto MT" panose="02040603050505030304" pitchFamily="18" charset="77"/>
              </a:rPr>
              <a:t>Cluster 12: NK cells</a:t>
            </a:r>
          </a:p>
          <a:p>
            <a:r>
              <a:rPr lang="en-US" b="0" i="0" u="none" strike="noStrike" dirty="0">
                <a:solidFill>
                  <a:srgbClr val="000000"/>
                </a:solidFill>
                <a:effectLst/>
                <a:highlight>
                  <a:srgbClr val="C0E4F5"/>
                </a:highlight>
                <a:latin typeface="Calisto MT" panose="02040603050505030304" pitchFamily="18" charset="77"/>
              </a:rPr>
              <a:t>Cluster 13: Natural Killer cells</a:t>
            </a:r>
          </a:p>
          <a:p>
            <a:r>
              <a:rPr lang="en-US" b="0" i="0" u="none" strike="noStrike" dirty="0">
                <a:solidFill>
                  <a:srgbClr val="000000"/>
                </a:solidFill>
                <a:effectLst/>
                <a:highlight>
                  <a:srgbClr val="C0E4F5"/>
                </a:highlight>
                <a:latin typeface="Calisto MT" panose="02040603050505030304" pitchFamily="18" charset="77"/>
              </a:rPr>
              <a:t>Cluster 14: CD8+ T cells</a:t>
            </a:r>
          </a:p>
          <a:p>
            <a:r>
              <a:rPr lang="en-US" b="0" i="0" u="none" strike="noStrike" dirty="0">
                <a:solidFill>
                  <a:srgbClr val="000000"/>
                </a:solidFill>
                <a:effectLst/>
                <a:highlight>
                  <a:srgbClr val="C0E4F5"/>
                </a:highlight>
                <a:latin typeface="Calisto MT" panose="02040603050505030304" pitchFamily="18" charset="77"/>
              </a:rPr>
              <a:t>Cluster 15: DC10</a:t>
            </a:r>
          </a:p>
          <a:p>
            <a:r>
              <a:rPr lang="en-US" b="0" i="0" u="none" strike="noStrike" dirty="0">
                <a:solidFill>
                  <a:srgbClr val="000000"/>
                </a:solidFill>
                <a:effectLst/>
                <a:highlight>
                  <a:srgbClr val="C0E4F5"/>
                </a:highlight>
                <a:latin typeface="Calisto MT" panose="02040603050505030304" pitchFamily="18" charset="77"/>
              </a:rPr>
              <a:t>Cluster 16: Monocyte</a:t>
            </a:r>
          </a:p>
          <a:p>
            <a:r>
              <a:rPr lang="en-US" b="0" i="0" u="none" strike="noStrike" dirty="0">
                <a:solidFill>
                  <a:srgbClr val="000000"/>
                </a:solidFill>
                <a:effectLst/>
                <a:highlight>
                  <a:srgbClr val="C0E4F5"/>
                </a:highlight>
                <a:latin typeface="Calisto MT" panose="02040603050505030304" pitchFamily="18" charset="77"/>
              </a:rPr>
              <a:t>Cluster 17: MAIT cells</a:t>
            </a:r>
          </a:p>
          <a:p>
            <a:r>
              <a:rPr lang="en-US" b="0" i="0" u="none" strike="noStrike" dirty="0">
                <a:solidFill>
                  <a:srgbClr val="000000"/>
                </a:solidFill>
                <a:effectLst/>
                <a:highlight>
                  <a:srgbClr val="C0E4F5"/>
                </a:highlight>
                <a:latin typeface="Calisto MT" panose="02040603050505030304" pitchFamily="18" charset="77"/>
              </a:rPr>
              <a:t>Cluster 18: Regulatory T cells (Tregs) </a:t>
            </a:r>
          </a:p>
          <a:p>
            <a:r>
              <a:rPr lang="en-US" b="0" i="0" u="none" strike="noStrike" dirty="0">
                <a:solidFill>
                  <a:srgbClr val="000000"/>
                </a:solidFill>
                <a:effectLst/>
                <a:highlight>
                  <a:srgbClr val="C0E4F5"/>
                </a:highlight>
                <a:latin typeface="Calisto MT" panose="02040603050505030304" pitchFamily="18" charset="77"/>
              </a:rPr>
              <a:t>Cluster 19: </a:t>
            </a:r>
            <a:r>
              <a:rPr lang="en-US" b="0" i="0" u="none" strike="noStrike" dirty="0" err="1">
                <a:solidFill>
                  <a:srgbClr val="000000"/>
                </a:solidFill>
                <a:effectLst/>
                <a:highlight>
                  <a:srgbClr val="C0E4F5"/>
                </a:highlight>
                <a:latin typeface="Calisto MT" panose="02040603050505030304" pitchFamily="18" charset="77"/>
              </a:rPr>
              <a:t>pDC</a:t>
            </a:r>
            <a:r>
              <a:rPr lang="en-US" b="0" i="0" u="none" strike="noStrike" dirty="0">
                <a:solidFill>
                  <a:srgbClr val="000000"/>
                </a:solidFill>
                <a:effectLst/>
                <a:highlight>
                  <a:srgbClr val="C0E4F5"/>
                </a:highlight>
                <a:latin typeface="Calisto MT" panose="02040603050505030304" pitchFamily="18" charset="77"/>
              </a:rPr>
              <a:t> (plasmacytoid dendritic cell)</a:t>
            </a:r>
          </a:p>
          <a:p>
            <a:r>
              <a:rPr lang="en-US" b="0" i="0" u="none" strike="noStrike" dirty="0">
                <a:solidFill>
                  <a:srgbClr val="000000"/>
                </a:solidFill>
                <a:effectLst/>
                <a:highlight>
                  <a:srgbClr val="C0E4F5"/>
                </a:highlight>
                <a:latin typeface="Calisto MT" panose="02040603050505030304" pitchFamily="18" charset="77"/>
              </a:rPr>
              <a:t>Cluster 20: B cells</a:t>
            </a:r>
          </a:p>
          <a:p>
            <a:r>
              <a:rPr lang="en-US" b="0" i="0" u="none" strike="noStrike" dirty="0">
                <a:solidFill>
                  <a:srgbClr val="000000"/>
                </a:solidFill>
                <a:effectLst/>
                <a:highlight>
                  <a:srgbClr val="C0E4F5"/>
                </a:highlight>
                <a:latin typeface="Calisto MT" panose="02040603050505030304" pitchFamily="18" charset="77"/>
              </a:rPr>
              <a:t>Cluster 21: Platelets</a:t>
            </a:r>
          </a:p>
          <a:p>
            <a:r>
              <a:rPr lang="en-US" b="0" i="0" u="none" strike="noStrike" dirty="0">
                <a:solidFill>
                  <a:srgbClr val="000000"/>
                </a:solidFill>
                <a:effectLst/>
                <a:highlight>
                  <a:srgbClr val="C0E4F5"/>
                </a:highlight>
                <a:latin typeface="Calisto MT" panose="02040603050505030304" pitchFamily="18" charset="77"/>
              </a:rPr>
              <a:t>Cluster 22: NK cells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4" name="Title 10">
            <a:extLst>
              <a:ext uri="{FF2B5EF4-FFF2-40B4-BE49-F238E27FC236}">
                <a16:creationId xmlns:a16="http://schemas.microsoft.com/office/drawing/2014/main" id="{23B9A173-5DFE-CC46-8EAB-BD25F9A7D116}"/>
              </a:ext>
            </a:extLst>
          </p:cNvPr>
          <p:cNvSpPr txBox="1">
            <a:spLocks/>
          </p:cNvSpPr>
          <p:nvPr/>
        </p:nvSpPr>
        <p:spPr>
          <a:xfrm>
            <a:off x="679554" y="424822"/>
            <a:ext cx="703674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9pPr>
          </a:lstStyle>
          <a:p>
            <a:r>
              <a:rPr lang="en-US" dirty="0"/>
              <a:t>Training</a:t>
            </a:r>
          </a:p>
        </p:txBody>
      </p:sp>
      <p:sp>
        <p:nvSpPr>
          <p:cNvPr id="5" name="TextBox 4">
            <a:extLst>
              <a:ext uri="{FF2B5EF4-FFF2-40B4-BE49-F238E27FC236}">
                <a16:creationId xmlns:a16="http://schemas.microsoft.com/office/drawing/2014/main" id="{FE6699AF-20DD-BF9D-9D4D-52E8C57257EB}"/>
              </a:ext>
            </a:extLst>
          </p:cNvPr>
          <p:cNvSpPr txBox="1"/>
          <p:nvPr/>
        </p:nvSpPr>
        <p:spPr>
          <a:xfrm>
            <a:off x="739471" y="1499407"/>
            <a:ext cx="6168405" cy="1261884"/>
          </a:xfrm>
          <a:prstGeom prst="rect">
            <a:avLst/>
          </a:prstGeom>
          <a:noFill/>
        </p:spPr>
        <p:txBody>
          <a:bodyPr wrap="square" rtlCol="0">
            <a:spAutoFit/>
          </a:bodyPr>
          <a:lstStyle/>
          <a:p>
            <a:r>
              <a:rPr lang="en-US" sz="1600" b="0" i="0" u="none" strike="noStrike" dirty="0">
                <a:solidFill>
                  <a:srgbClr val="000000"/>
                </a:solidFill>
                <a:effectLst/>
                <a:latin typeface="Calisto MT" panose="02040603050505030304" pitchFamily="18" charset="77"/>
              </a:rPr>
              <a:t>Datasets of Interest:</a:t>
            </a:r>
          </a:p>
          <a:p>
            <a:endParaRPr lang="en-US" sz="1200" b="0" i="0" u="none" strike="noStrike" dirty="0">
              <a:solidFill>
                <a:srgbClr val="000000"/>
              </a:solidFill>
              <a:effectLst/>
              <a:latin typeface="Calisto MT" panose="02040603050505030304" pitchFamily="18" charset="77"/>
            </a:endParaRPr>
          </a:p>
          <a:p>
            <a:pPr marL="171450" indent="-171450">
              <a:buFont typeface="Arial" panose="020B0604020202020204" pitchFamily="34" charset="0"/>
              <a:buChar char="•"/>
            </a:pPr>
            <a:r>
              <a:rPr lang="en-US" sz="1600" b="0" i="0" u="none" strike="noStrike" dirty="0">
                <a:solidFill>
                  <a:srgbClr val="000000"/>
                </a:solidFill>
                <a:effectLst/>
                <a:latin typeface="Calisto MT" panose="02040603050505030304" pitchFamily="18" charset="77"/>
              </a:rPr>
              <a:t>10k Human PBMCs, </a:t>
            </a:r>
            <a:r>
              <a:rPr lang="en-US" sz="1600" dirty="0">
                <a:latin typeface="Calisto MT" panose="02040603050505030304" pitchFamily="18" charset="77"/>
              </a:rPr>
              <a:t>3' v3.1, Chromium X (with intronic reads)</a:t>
            </a:r>
          </a:p>
          <a:p>
            <a:pPr marL="171450" indent="-171450">
              <a:buFont typeface="Arial" panose="020B0604020202020204" pitchFamily="34" charset="0"/>
              <a:buChar char="•"/>
            </a:pPr>
            <a:r>
              <a:rPr lang="en-US" sz="1600" dirty="0">
                <a:latin typeface="Calisto MT" panose="02040603050505030304" pitchFamily="18" charset="77"/>
              </a:rPr>
              <a:t>7.5k Sorted Cells from Human Invasive Ductal Carcinoma, 3’ v3.1</a:t>
            </a:r>
          </a:p>
          <a:p>
            <a:pPr marL="171450" indent="-171450">
              <a:buFont typeface="Arial" panose="020B0604020202020204" pitchFamily="34" charset="0"/>
              <a:buChar char="•"/>
            </a:pPr>
            <a:endParaRPr lang="en-US" sz="1600" dirty="0">
              <a:latin typeface="Calisto MT" panose="02040603050505030304" pitchFamily="18" charset="77"/>
            </a:endParaRPr>
          </a:p>
        </p:txBody>
      </p:sp>
      <p:pic>
        <p:nvPicPr>
          <p:cNvPr id="8194" name="Picture 2" descr="Sign Up | 10x Genomics">
            <a:extLst>
              <a:ext uri="{FF2B5EF4-FFF2-40B4-BE49-F238E27FC236}">
                <a16:creationId xmlns:a16="http://schemas.microsoft.com/office/drawing/2014/main" id="{292EBFAB-A43B-FD23-8EDB-698DCA7DFA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4015" y="3101432"/>
            <a:ext cx="5155969" cy="1190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22" name="Title 10">
            <a:extLst>
              <a:ext uri="{FF2B5EF4-FFF2-40B4-BE49-F238E27FC236}">
                <a16:creationId xmlns:a16="http://schemas.microsoft.com/office/drawing/2014/main" id="{87AB604E-E77C-7AEA-70D6-13D5D5B0CB56}"/>
              </a:ext>
            </a:extLst>
          </p:cNvPr>
          <p:cNvSpPr txBox="1">
            <a:spLocks/>
          </p:cNvSpPr>
          <p:nvPr/>
        </p:nvSpPr>
        <p:spPr>
          <a:xfrm>
            <a:off x="701871" y="400484"/>
            <a:ext cx="594470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9pPr>
          </a:lstStyle>
          <a:p>
            <a:r>
              <a:rPr lang="en-US" dirty="0"/>
              <a:t>Workflow</a:t>
            </a:r>
            <a:br>
              <a:rPr lang="en-US" dirty="0"/>
            </a:br>
            <a:endParaRPr lang="en-US" dirty="0"/>
          </a:p>
        </p:txBody>
      </p:sp>
      <p:pic>
        <p:nvPicPr>
          <p:cNvPr id="242" name="Picture 241" descr="A diagram of a diagram&#10;&#10;Description automatically generated">
            <a:extLst>
              <a:ext uri="{FF2B5EF4-FFF2-40B4-BE49-F238E27FC236}">
                <a16:creationId xmlns:a16="http://schemas.microsoft.com/office/drawing/2014/main" id="{492DC359-80D7-12AD-8362-4B1460D8E759}"/>
              </a:ext>
            </a:extLst>
          </p:cNvPr>
          <p:cNvPicPr>
            <a:picLocks noChangeAspect="1"/>
          </p:cNvPicPr>
          <p:nvPr/>
        </p:nvPicPr>
        <p:blipFill>
          <a:blip r:embed="rId3"/>
          <a:stretch>
            <a:fillRect/>
          </a:stretch>
        </p:blipFill>
        <p:spPr>
          <a:xfrm>
            <a:off x="1488411" y="1021916"/>
            <a:ext cx="6337300" cy="37211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4" name="Title 10">
            <a:extLst>
              <a:ext uri="{FF2B5EF4-FFF2-40B4-BE49-F238E27FC236}">
                <a16:creationId xmlns:a16="http://schemas.microsoft.com/office/drawing/2014/main" id="{A8A20A0C-72C7-35C1-557C-585B22AA930D}"/>
              </a:ext>
            </a:extLst>
          </p:cNvPr>
          <p:cNvSpPr txBox="1">
            <a:spLocks/>
          </p:cNvSpPr>
          <p:nvPr/>
        </p:nvSpPr>
        <p:spPr>
          <a:xfrm>
            <a:off x="889478" y="100049"/>
            <a:ext cx="52385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9pPr>
          </a:lstStyle>
          <a:p>
            <a:r>
              <a:rPr lang="en-US" dirty="0"/>
              <a:t>Results – PBMC </a:t>
            </a:r>
            <a:br>
              <a:rPr lang="en-US" dirty="0"/>
            </a:br>
            <a:endParaRPr lang="en-US" dirty="0"/>
          </a:p>
        </p:txBody>
      </p:sp>
      <p:pic>
        <p:nvPicPr>
          <p:cNvPr id="2" name="Picture 1" descr="A screenshot of a cell phone&#10;&#10;Description automatically generated">
            <a:extLst>
              <a:ext uri="{FF2B5EF4-FFF2-40B4-BE49-F238E27FC236}">
                <a16:creationId xmlns:a16="http://schemas.microsoft.com/office/drawing/2014/main" id="{FC1B1FA2-F560-D79F-2993-6FC34D781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178" y="758357"/>
            <a:ext cx="2138314" cy="4285094"/>
          </a:xfrm>
          <a:prstGeom prst="rect">
            <a:avLst/>
          </a:prstGeom>
        </p:spPr>
      </p:pic>
      <p:pic>
        <p:nvPicPr>
          <p:cNvPr id="5" name="Picture 4">
            <a:extLst>
              <a:ext uri="{FF2B5EF4-FFF2-40B4-BE49-F238E27FC236}">
                <a16:creationId xmlns:a16="http://schemas.microsoft.com/office/drawing/2014/main" id="{ADE3D7CA-5839-930E-BC83-EC75F02E41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8994" y="758357"/>
            <a:ext cx="2200137" cy="4285094"/>
          </a:xfrm>
          <a:prstGeom prst="rect">
            <a:avLst/>
          </a:prstGeom>
        </p:spPr>
      </p:pic>
      <p:sp>
        <p:nvSpPr>
          <p:cNvPr id="3" name="TextBox 2">
            <a:extLst>
              <a:ext uri="{FF2B5EF4-FFF2-40B4-BE49-F238E27FC236}">
                <a16:creationId xmlns:a16="http://schemas.microsoft.com/office/drawing/2014/main" id="{1DC0D98B-3746-7714-F509-58EEF2940830}"/>
              </a:ext>
            </a:extLst>
          </p:cNvPr>
          <p:cNvSpPr txBox="1"/>
          <p:nvPr/>
        </p:nvSpPr>
        <p:spPr>
          <a:xfrm>
            <a:off x="7948943" y="100049"/>
            <a:ext cx="995881"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Unpublished</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4" name="Title 10">
            <a:extLst>
              <a:ext uri="{FF2B5EF4-FFF2-40B4-BE49-F238E27FC236}">
                <a16:creationId xmlns:a16="http://schemas.microsoft.com/office/drawing/2014/main" id="{A8A20A0C-72C7-35C1-557C-585B22AA930D}"/>
              </a:ext>
            </a:extLst>
          </p:cNvPr>
          <p:cNvSpPr txBox="1">
            <a:spLocks/>
          </p:cNvSpPr>
          <p:nvPr/>
        </p:nvSpPr>
        <p:spPr>
          <a:xfrm>
            <a:off x="889478" y="100049"/>
            <a:ext cx="52385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9pPr>
          </a:lstStyle>
          <a:p>
            <a:r>
              <a:rPr lang="en-US" dirty="0"/>
              <a:t>Results – PBMC </a:t>
            </a:r>
            <a:br>
              <a:rPr lang="en-US" dirty="0"/>
            </a:br>
            <a:endParaRPr lang="en-US" dirty="0"/>
          </a:p>
        </p:txBody>
      </p:sp>
      <p:pic>
        <p:nvPicPr>
          <p:cNvPr id="3" name="Picture 2" descr="A screenshot of a graph&#10;&#10;Description automatically generated">
            <a:extLst>
              <a:ext uri="{FF2B5EF4-FFF2-40B4-BE49-F238E27FC236}">
                <a16:creationId xmlns:a16="http://schemas.microsoft.com/office/drawing/2014/main" id="{B94EC5B8-FC61-3EB4-4F54-A4AD71906B67}"/>
              </a:ext>
            </a:extLst>
          </p:cNvPr>
          <p:cNvPicPr>
            <a:picLocks noChangeAspect="1"/>
          </p:cNvPicPr>
          <p:nvPr/>
        </p:nvPicPr>
        <p:blipFill rotWithShape="1">
          <a:blip r:embed="rId3">
            <a:extLst>
              <a:ext uri="{28A0092B-C50C-407E-A947-70E740481C1C}">
                <a14:useLocalDpi xmlns:a14="http://schemas.microsoft.com/office/drawing/2010/main" val="0"/>
              </a:ext>
            </a:extLst>
          </a:blip>
          <a:srcRect r="2992" b="46794"/>
          <a:stretch/>
        </p:blipFill>
        <p:spPr>
          <a:xfrm>
            <a:off x="1673778" y="737855"/>
            <a:ext cx="5796443" cy="4305596"/>
          </a:xfrm>
          <a:prstGeom prst="rect">
            <a:avLst/>
          </a:prstGeom>
        </p:spPr>
      </p:pic>
      <p:sp>
        <p:nvSpPr>
          <p:cNvPr id="2" name="TextBox 1">
            <a:extLst>
              <a:ext uri="{FF2B5EF4-FFF2-40B4-BE49-F238E27FC236}">
                <a16:creationId xmlns:a16="http://schemas.microsoft.com/office/drawing/2014/main" id="{3182AF7D-C256-9373-9CD1-8C70A3BF2C05}"/>
              </a:ext>
            </a:extLst>
          </p:cNvPr>
          <p:cNvSpPr txBox="1"/>
          <p:nvPr/>
        </p:nvSpPr>
        <p:spPr>
          <a:xfrm>
            <a:off x="7948943" y="100049"/>
            <a:ext cx="995881"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Unpublished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9300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4" name="Title 10">
            <a:extLst>
              <a:ext uri="{FF2B5EF4-FFF2-40B4-BE49-F238E27FC236}">
                <a16:creationId xmlns:a16="http://schemas.microsoft.com/office/drawing/2014/main" id="{A8A20A0C-72C7-35C1-557C-585B22AA930D}"/>
              </a:ext>
            </a:extLst>
          </p:cNvPr>
          <p:cNvSpPr txBox="1">
            <a:spLocks/>
          </p:cNvSpPr>
          <p:nvPr/>
        </p:nvSpPr>
        <p:spPr>
          <a:xfrm>
            <a:off x="889478" y="100049"/>
            <a:ext cx="52385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9pPr>
          </a:lstStyle>
          <a:p>
            <a:r>
              <a:rPr lang="en-US" dirty="0"/>
              <a:t>Results – PBMC </a:t>
            </a:r>
            <a:br>
              <a:rPr lang="en-US" dirty="0"/>
            </a:br>
            <a:endParaRPr lang="en-US" dirty="0"/>
          </a:p>
        </p:txBody>
      </p:sp>
      <p:pic>
        <p:nvPicPr>
          <p:cNvPr id="2" name="Picture 1" descr="A graph of multiple colored bars&#10;&#10;Description automatically generated with medium confidence">
            <a:extLst>
              <a:ext uri="{FF2B5EF4-FFF2-40B4-BE49-F238E27FC236}">
                <a16:creationId xmlns:a16="http://schemas.microsoft.com/office/drawing/2014/main" id="{89528151-5DA9-84E7-AD52-76007BA15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777" y="831506"/>
            <a:ext cx="5156791" cy="4211945"/>
          </a:xfrm>
          <a:prstGeom prst="rect">
            <a:avLst/>
          </a:prstGeom>
        </p:spPr>
      </p:pic>
      <p:sp>
        <p:nvSpPr>
          <p:cNvPr id="3" name="TextBox 2">
            <a:extLst>
              <a:ext uri="{FF2B5EF4-FFF2-40B4-BE49-F238E27FC236}">
                <a16:creationId xmlns:a16="http://schemas.microsoft.com/office/drawing/2014/main" id="{C12A56A7-6245-7DF6-8578-7AF4E548999C}"/>
              </a:ext>
            </a:extLst>
          </p:cNvPr>
          <p:cNvSpPr txBox="1"/>
          <p:nvPr/>
        </p:nvSpPr>
        <p:spPr>
          <a:xfrm>
            <a:off x="7948943" y="100049"/>
            <a:ext cx="995881"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Unpublished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7692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4" name="Title 10">
            <a:extLst>
              <a:ext uri="{FF2B5EF4-FFF2-40B4-BE49-F238E27FC236}">
                <a16:creationId xmlns:a16="http://schemas.microsoft.com/office/drawing/2014/main" id="{A8A20A0C-72C7-35C1-557C-585B22AA930D}"/>
              </a:ext>
            </a:extLst>
          </p:cNvPr>
          <p:cNvSpPr txBox="1">
            <a:spLocks/>
          </p:cNvSpPr>
          <p:nvPr/>
        </p:nvSpPr>
        <p:spPr>
          <a:xfrm>
            <a:off x="889478" y="100049"/>
            <a:ext cx="523853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9pPr>
          </a:lstStyle>
          <a:p>
            <a:r>
              <a:rPr lang="en-US" dirty="0"/>
              <a:t>Results – PBMC </a:t>
            </a:r>
            <a:br>
              <a:rPr lang="en-US" dirty="0"/>
            </a:br>
            <a:endParaRPr lang="en-US" dirty="0"/>
          </a:p>
        </p:txBody>
      </p:sp>
      <p:pic>
        <p:nvPicPr>
          <p:cNvPr id="5" name="Picture 4" descr="A diagram of a company&#10;&#10;Description automatically generated">
            <a:extLst>
              <a:ext uri="{FF2B5EF4-FFF2-40B4-BE49-F238E27FC236}">
                <a16:creationId xmlns:a16="http://schemas.microsoft.com/office/drawing/2014/main" id="{7544C042-EF22-785C-0FA9-1E915D0FE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478" y="676132"/>
            <a:ext cx="7974908" cy="1733810"/>
          </a:xfrm>
          <a:prstGeom prst="rect">
            <a:avLst/>
          </a:prstGeom>
        </p:spPr>
      </p:pic>
      <p:pic>
        <p:nvPicPr>
          <p:cNvPr id="6" name="Picture 5" descr="A diagram of a cell&#10;&#10;Description automatically generated">
            <a:extLst>
              <a:ext uri="{FF2B5EF4-FFF2-40B4-BE49-F238E27FC236}">
                <a16:creationId xmlns:a16="http://schemas.microsoft.com/office/drawing/2014/main" id="{EC935FF3-82BB-A419-3A96-A233E8EA0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476" y="2568497"/>
            <a:ext cx="7974907" cy="2474954"/>
          </a:xfrm>
          <a:prstGeom prst="rect">
            <a:avLst/>
          </a:prstGeom>
        </p:spPr>
      </p:pic>
      <p:sp>
        <p:nvSpPr>
          <p:cNvPr id="2" name="TextBox 1">
            <a:extLst>
              <a:ext uri="{FF2B5EF4-FFF2-40B4-BE49-F238E27FC236}">
                <a16:creationId xmlns:a16="http://schemas.microsoft.com/office/drawing/2014/main" id="{B13FA519-CE35-C1B3-BCB0-C83B3D9C19C8}"/>
              </a:ext>
            </a:extLst>
          </p:cNvPr>
          <p:cNvSpPr txBox="1"/>
          <p:nvPr/>
        </p:nvSpPr>
        <p:spPr>
          <a:xfrm>
            <a:off x="7948943" y="100049"/>
            <a:ext cx="995881"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Unpublished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8263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4" name="Title 10">
            <a:extLst>
              <a:ext uri="{FF2B5EF4-FFF2-40B4-BE49-F238E27FC236}">
                <a16:creationId xmlns:a16="http://schemas.microsoft.com/office/drawing/2014/main" id="{A8A20A0C-72C7-35C1-557C-585B22AA930D}"/>
              </a:ext>
            </a:extLst>
          </p:cNvPr>
          <p:cNvSpPr txBox="1">
            <a:spLocks/>
          </p:cNvSpPr>
          <p:nvPr/>
        </p:nvSpPr>
        <p:spPr>
          <a:xfrm>
            <a:off x="889478" y="100049"/>
            <a:ext cx="672343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9pPr>
          </a:lstStyle>
          <a:p>
            <a:r>
              <a:rPr lang="en-US" dirty="0"/>
              <a:t>Results – Invasive Ductal Carcinoma</a:t>
            </a:r>
            <a:br>
              <a:rPr lang="en-US" dirty="0"/>
            </a:br>
            <a:endParaRPr lang="en-US" dirty="0"/>
          </a:p>
        </p:txBody>
      </p:sp>
      <p:pic>
        <p:nvPicPr>
          <p:cNvPr id="2" name="Picture 1" descr="A screenshot of a cell type&#10;&#10;Description automatically generated">
            <a:extLst>
              <a:ext uri="{FF2B5EF4-FFF2-40B4-BE49-F238E27FC236}">
                <a16:creationId xmlns:a16="http://schemas.microsoft.com/office/drawing/2014/main" id="{0444F07A-9D1C-3AA8-364E-B89D0E6B33C6}"/>
              </a:ext>
            </a:extLst>
          </p:cNvPr>
          <p:cNvPicPr>
            <a:picLocks noChangeAspect="1"/>
          </p:cNvPicPr>
          <p:nvPr/>
        </p:nvPicPr>
        <p:blipFill rotWithShape="1">
          <a:blip r:embed="rId3">
            <a:extLst>
              <a:ext uri="{28A0092B-C50C-407E-A947-70E740481C1C}">
                <a14:useLocalDpi xmlns:a14="http://schemas.microsoft.com/office/drawing/2010/main" val="0"/>
              </a:ext>
            </a:extLst>
          </a:blip>
          <a:srcRect b="8380"/>
          <a:stretch/>
        </p:blipFill>
        <p:spPr>
          <a:xfrm>
            <a:off x="1029530" y="674190"/>
            <a:ext cx="7257818" cy="3945704"/>
          </a:xfrm>
          <a:prstGeom prst="rect">
            <a:avLst/>
          </a:prstGeom>
        </p:spPr>
      </p:pic>
      <p:sp>
        <p:nvSpPr>
          <p:cNvPr id="3" name="TextBox 2">
            <a:extLst>
              <a:ext uri="{FF2B5EF4-FFF2-40B4-BE49-F238E27FC236}">
                <a16:creationId xmlns:a16="http://schemas.microsoft.com/office/drawing/2014/main" id="{805C7A83-FEA5-9C64-7F6B-112538E29BD6}"/>
              </a:ext>
            </a:extLst>
          </p:cNvPr>
          <p:cNvSpPr txBox="1"/>
          <p:nvPr/>
        </p:nvSpPr>
        <p:spPr>
          <a:xfrm>
            <a:off x="7948943" y="100049"/>
            <a:ext cx="995881"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Unpublished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0364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4" name="Title 10">
            <a:extLst>
              <a:ext uri="{FF2B5EF4-FFF2-40B4-BE49-F238E27FC236}">
                <a16:creationId xmlns:a16="http://schemas.microsoft.com/office/drawing/2014/main" id="{A8A20A0C-72C7-35C1-557C-585B22AA930D}"/>
              </a:ext>
            </a:extLst>
          </p:cNvPr>
          <p:cNvSpPr txBox="1">
            <a:spLocks/>
          </p:cNvSpPr>
          <p:nvPr/>
        </p:nvSpPr>
        <p:spPr>
          <a:xfrm>
            <a:off x="889478" y="100049"/>
            <a:ext cx="672343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9pPr>
          </a:lstStyle>
          <a:p>
            <a:r>
              <a:rPr lang="en-US" dirty="0"/>
              <a:t>Results – Invasive Ductal Carcinoma</a:t>
            </a:r>
            <a:br>
              <a:rPr lang="en-US" dirty="0"/>
            </a:br>
            <a:endParaRPr lang="en-US" dirty="0"/>
          </a:p>
        </p:txBody>
      </p:sp>
      <p:pic>
        <p:nvPicPr>
          <p:cNvPr id="3" name="Picture 2" descr="A screenshot of a screen with a graph&#10;&#10;Description automatically generated">
            <a:extLst>
              <a:ext uri="{FF2B5EF4-FFF2-40B4-BE49-F238E27FC236}">
                <a16:creationId xmlns:a16="http://schemas.microsoft.com/office/drawing/2014/main" id="{CDE2F330-6E0F-E5C0-AC3E-EB5BCBA83DB3}"/>
              </a:ext>
            </a:extLst>
          </p:cNvPr>
          <p:cNvPicPr>
            <a:picLocks noChangeAspect="1"/>
          </p:cNvPicPr>
          <p:nvPr/>
        </p:nvPicPr>
        <p:blipFill rotWithShape="1">
          <a:blip r:embed="rId3">
            <a:extLst>
              <a:ext uri="{28A0092B-C50C-407E-A947-70E740481C1C}">
                <a14:useLocalDpi xmlns:a14="http://schemas.microsoft.com/office/drawing/2010/main" val="0"/>
              </a:ext>
            </a:extLst>
          </a:blip>
          <a:srcRect b="45684"/>
          <a:stretch/>
        </p:blipFill>
        <p:spPr>
          <a:xfrm>
            <a:off x="1702104" y="832237"/>
            <a:ext cx="5739792" cy="4018073"/>
          </a:xfrm>
          <a:prstGeom prst="rect">
            <a:avLst/>
          </a:prstGeom>
        </p:spPr>
      </p:pic>
      <p:sp>
        <p:nvSpPr>
          <p:cNvPr id="2" name="TextBox 1">
            <a:extLst>
              <a:ext uri="{FF2B5EF4-FFF2-40B4-BE49-F238E27FC236}">
                <a16:creationId xmlns:a16="http://schemas.microsoft.com/office/drawing/2014/main" id="{178C6AFF-77DB-380E-A292-01D6EED376E1}"/>
              </a:ext>
            </a:extLst>
          </p:cNvPr>
          <p:cNvSpPr txBox="1"/>
          <p:nvPr/>
        </p:nvSpPr>
        <p:spPr>
          <a:xfrm>
            <a:off x="7948943" y="100049"/>
            <a:ext cx="995881"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Unpublished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859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28" name="Title 10">
            <a:extLst>
              <a:ext uri="{FF2B5EF4-FFF2-40B4-BE49-F238E27FC236}">
                <a16:creationId xmlns:a16="http://schemas.microsoft.com/office/drawing/2014/main" id="{B25FC3F0-1237-8933-3BBB-04C8B67D7655}"/>
              </a:ext>
            </a:extLst>
          </p:cNvPr>
          <p:cNvSpPr txBox="1">
            <a:spLocks/>
          </p:cNvSpPr>
          <p:nvPr/>
        </p:nvSpPr>
        <p:spPr>
          <a:xfrm>
            <a:off x="956144" y="260628"/>
            <a:ext cx="723171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9pPr>
          </a:lstStyle>
          <a:p>
            <a:r>
              <a:rPr lang="en-US" dirty="0"/>
              <a:t>Introduction</a:t>
            </a:r>
          </a:p>
        </p:txBody>
      </p:sp>
      <p:sp>
        <p:nvSpPr>
          <p:cNvPr id="8" name="TextBox 7">
            <a:extLst>
              <a:ext uri="{FF2B5EF4-FFF2-40B4-BE49-F238E27FC236}">
                <a16:creationId xmlns:a16="http://schemas.microsoft.com/office/drawing/2014/main" id="{A0BCC66B-6CF0-19A3-C707-6B83E5FCB451}"/>
              </a:ext>
            </a:extLst>
          </p:cNvPr>
          <p:cNvSpPr txBox="1"/>
          <p:nvPr/>
        </p:nvSpPr>
        <p:spPr>
          <a:xfrm>
            <a:off x="637906" y="1104029"/>
            <a:ext cx="7868188" cy="3662541"/>
          </a:xfrm>
          <a:prstGeom prst="rect">
            <a:avLst/>
          </a:prstGeom>
          <a:noFill/>
        </p:spPr>
        <p:txBody>
          <a:bodyPr wrap="square" rtlCol="0">
            <a:spAutoFit/>
          </a:bodyPr>
          <a:lstStyle/>
          <a:p>
            <a:pPr marL="285750" indent="-285750">
              <a:buFont typeface="Wingdings" pitchFamily="2" charset="2"/>
              <a:buChar char="Ø"/>
            </a:pPr>
            <a:r>
              <a:rPr lang="en-US" sz="1600" b="1" i="0" u="none" strike="noStrike" dirty="0">
                <a:solidFill>
                  <a:srgbClr val="000000"/>
                </a:solidFill>
                <a:effectLst/>
                <a:latin typeface="Times"/>
              </a:rPr>
              <a:t>Single-cell RNA sequencing (</a:t>
            </a:r>
            <a:r>
              <a:rPr lang="en-US" sz="1600" b="1" i="0" u="none" strike="noStrike" dirty="0" err="1">
                <a:solidFill>
                  <a:srgbClr val="000000"/>
                </a:solidFill>
                <a:effectLst/>
                <a:latin typeface="Times"/>
              </a:rPr>
              <a:t>scRNA</a:t>
            </a:r>
            <a:r>
              <a:rPr lang="en-US" sz="1600" b="1" i="0" u="none" strike="noStrike" dirty="0">
                <a:solidFill>
                  <a:srgbClr val="000000"/>
                </a:solidFill>
                <a:effectLst/>
                <a:latin typeface="Times"/>
              </a:rPr>
              <a:t>-seq) </a:t>
            </a:r>
            <a:r>
              <a:rPr lang="en-US" sz="1600" b="0" i="0" u="none" strike="noStrike" dirty="0">
                <a:solidFill>
                  <a:srgbClr val="000000"/>
                </a:solidFill>
                <a:effectLst/>
                <a:latin typeface="Times"/>
              </a:rPr>
              <a:t>is a </a:t>
            </a:r>
            <a:r>
              <a:rPr lang="en-US" sz="1600" b="0" i="0" u="none" strike="noStrike" dirty="0" err="1">
                <a:solidFill>
                  <a:srgbClr val="000000"/>
                </a:solidFill>
                <a:effectLst/>
                <a:latin typeface="Times"/>
              </a:rPr>
              <a:t>risingly</a:t>
            </a:r>
            <a:r>
              <a:rPr lang="en-US" sz="1600" b="0" i="0" u="none" strike="noStrike" dirty="0">
                <a:solidFill>
                  <a:srgbClr val="000000"/>
                </a:solidFill>
                <a:effectLst/>
                <a:latin typeface="Times"/>
              </a:rPr>
              <a:t> popular and powerful tool used for transcriptomic analysis. This technique has significantly advanced our understanding of the genetic variations between individuals and among different cells within each tissue. </a:t>
            </a:r>
          </a:p>
          <a:p>
            <a:endParaRPr lang="en-US" b="0" i="0" u="none" strike="noStrike" dirty="0">
              <a:solidFill>
                <a:srgbClr val="000000"/>
              </a:solidFill>
              <a:effectLst/>
              <a:latin typeface="Times"/>
            </a:endParaRPr>
          </a:p>
          <a:p>
            <a:pPr marL="285750" indent="-285750">
              <a:buFont typeface="Wingdings" pitchFamily="2" charset="2"/>
              <a:buChar char="Ø"/>
            </a:pPr>
            <a:r>
              <a:rPr lang="en-US" sz="1600" b="0" i="0" u="none" strike="noStrike" dirty="0">
                <a:solidFill>
                  <a:srgbClr val="000000"/>
                </a:solidFill>
                <a:effectLst/>
                <a:latin typeface="Times"/>
              </a:rPr>
              <a:t>Despite recent advancements, many analytical tasks remain challenging or unexplored, particularly for tissue and cell types lacking consistent key marker databases. </a:t>
            </a:r>
            <a:r>
              <a:rPr lang="en-US" sz="1600" b="1" i="0" u="none" strike="noStrike" dirty="0">
                <a:solidFill>
                  <a:srgbClr val="000000"/>
                </a:solidFill>
                <a:effectLst/>
                <a:latin typeface="Times"/>
              </a:rPr>
              <a:t>Large language models (LLMs)</a:t>
            </a:r>
            <a:r>
              <a:rPr lang="en-US" sz="1600" b="0" i="0" u="none" strike="noStrike" dirty="0">
                <a:solidFill>
                  <a:srgbClr val="000000"/>
                </a:solidFill>
                <a:effectLst/>
                <a:latin typeface="Times"/>
              </a:rPr>
              <a:t> have been a recent topic of exploration to enhance various genetic and bioinformatic processes. </a:t>
            </a:r>
          </a:p>
          <a:p>
            <a:endParaRPr lang="en-US" b="0" i="0" u="none" strike="noStrike" dirty="0">
              <a:solidFill>
                <a:srgbClr val="000000"/>
              </a:solidFill>
              <a:effectLst/>
              <a:latin typeface="Times"/>
            </a:endParaRPr>
          </a:p>
          <a:p>
            <a:pPr marL="285750" indent="-285750">
              <a:buFont typeface="Wingdings" pitchFamily="2" charset="2"/>
              <a:buChar char="Ø"/>
            </a:pPr>
            <a:r>
              <a:rPr lang="en-US" sz="1600" b="0" i="0" u="none" strike="noStrike" dirty="0">
                <a:solidFill>
                  <a:srgbClr val="000000"/>
                </a:solidFill>
                <a:effectLst/>
                <a:latin typeface="Times"/>
              </a:rPr>
              <a:t>This project explores the use of LLMs like </a:t>
            </a:r>
            <a:r>
              <a:rPr lang="en-US" sz="1600" b="1" i="0" u="none" strike="noStrike" dirty="0">
                <a:solidFill>
                  <a:srgbClr val="000000"/>
                </a:solidFill>
                <a:effectLst/>
                <a:latin typeface="Times"/>
              </a:rPr>
              <a:t>OpenAI’s ChatGPT </a:t>
            </a:r>
            <a:r>
              <a:rPr lang="en-US" sz="1600" b="0" i="0" u="none" strike="noStrike" dirty="0">
                <a:solidFill>
                  <a:srgbClr val="000000"/>
                </a:solidFill>
                <a:effectLst/>
                <a:latin typeface="Times"/>
              </a:rPr>
              <a:t>and </a:t>
            </a:r>
            <a:r>
              <a:rPr lang="en-US" sz="1600" b="1" i="0" u="none" strike="noStrike" dirty="0">
                <a:solidFill>
                  <a:srgbClr val="000000"/>
                </a:solidFill>
                <a:effectLst/>
                <a:latin typeface="Times"/>
              </a:rPr>
              <a:t>Meta’s Llama3 </a:t>
            </a:r>
            <a:r>
              <a:rPr lang="en-US" sz="1600" b="0" i="0" u="none" strike="noStrike" dirty="0">
                <a:solidFill>
                  <a:srgbClr val="000000"/>
                </a:solidFill>
                <a:effectLst/>
                <a:latin typeface="Times"/>
              </a:rPr>
              <a:t>to improve the accuracy and accessibility of cell-type annotation. The overall goal of this project was to enhance cell-type annotations and push further analyses using LLMs, while developing an interactive platform for users with varying levels of expertise to bridge the gap between biology, technology, and artificial intelligence.</a:t>
            </a:r>
            <a:endParaRPr lang="en-US" sz="1200" b="0" i="0" u="none" strike="noStrike" dirty="0">
              <a:solidFill>
                <a:srgbClr val="000000"/>
              </a:solidFill>
              <a:effectLst/>
              <a:latin typeface="Times"/>
            </a:endParaRPr>
          </a:p>
          <a:p>
            <a:pPr marL="285750" indent="-285750">
              <a:buFont typeface="Wingdings" pitchFamily="2" charset="2"/>
              <a:buChar char="Ø"/>
            </a:pPr>
            <a:endParaRPr lang="en-US" sz="1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4" name="Title 10">
            <a:extLst>
              <a:ext uri="{FF2B5EF4-FFF2-40B4-BE49-F238E27FC236}">
                <a16:creationId xmlns:a16="http://schemas.microsoft.com/office/drawing/2014/main" id="{A8A20A0C-72C7-35C1-557C-585B22AA930D}"/>
              </a:ext>
            </a:extLst>
          </p:cNvPr>
          <p:cNvSpPr txBox="1">
            <a:spLocks/>
          </p:cNvSpPr>
          <p:nvPr/>
        </p:nvSpPr>
        <p:spPr>
          <a:xfrm>
            <a:off x="889478" y="100049"/>
            <a:ext cx="672343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9pPr>
          </a:lstStyle>
          <a:p>
            <a:r>
              <a:rPr lang="en-US" dirty="0"/>
              <a:t>Results – Invasive Ductal Carcinoma</a:t>
            </a:r>
            <a:br>
              <a:rPr lang="en-US" dirty="0"/>
            </a:br>
            <a:endParaRPr lang="en-US" dirty="0"/>
          </a:p>
        </p:txBody>
      </p:sp>
      <p:pic>
        <p:nvPicPr>
          <p:cNvPr id="2" name="Picture 1" descr="A graph of different colored bars&#10;&#10;Description automatically generated">
            <a:extLst>
              <a:ext uri="{FF2B5EF4-FFF2-40B4-BE49-F238E27FC236}">
                <a16:creationId xmlns:a16="http://schemas.microsoft.com/office/drawing/2014/main" id="{CCE9213A-88A5-C73F-1C3D-02A9D2CD9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288" y="765544"/>
            <a:ext cx="5669424" cy="4179574"/>
          </a:xfrm>
          <a:prstGeom prst="rect">
            <a:avLst/>
          </a:prstGeom>
        </p:spPr>
      </p:pic>
      <p:sp>
        <p:nvSpPr>
          <p:cNvPr id="3" name="TextBox 2">
            <a:extLst>
              <a:ext uri="{FF2B5EF4-FFF2-40B4-BE49-F238E27FC236}">
                <a16:creationId xmlns:a16="http://schemas.microsoft.com/office/drawing/2014/main" id="{DE5B5529-406E-5807-BA04-9CFED231093B}"/>
              </a:ext>
            </a:extLst>
          </p:cNvPr>
          <p:cNvSpPr txBox="1"/>
          <p:nvPr/>
        </p:nvSpPr>
        <p:spPr>
          <a:xfrm>
            <a:off x="7948943" y="100049"/>
            <a:ext cx="995881"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Unpublished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5234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4" name="Title 10">
            <a:extLst>
              <a:ext uri="{FF2B5EF4-FFF2-40B4-BE49-F238E27FC236}">
                <a16:creationId xmlns:a16="http://schemas.microsoft.com/office/drawing/2014/main" id="{A8A20A0C-72C7-35C1-557C-585B22AA930D}"/>
              </a:ext>
            </a:extLst>
          </p:cNvPr>
          <p:cNvSpPr txBox="1">
            <a:spLocks/>
          </p:cNvSpPr>
          <p:nvPr/>
        </p:nvSpPr>
        <p:spPr>
          <a:xfrm>
            <a:off x="889478" y="100049"/>
            <a:ext cx="672343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9pPr>
          </a:lstStyle>
          <a:p>
            <a:r>
              <a:rPr lang="en-US" dirty="0"/>
              <a:t>Results – Invasive Ductal Carcinoma</a:t>
            </a:r>
            <a:br>
              <a:rPr lang="en-US" dirty="0"/>
            </a:br>
            <a:endParaRPr lang="en-US" dirty="0"/>
          </a:p>
        </p:txBody>
      </p:sp>
      <p:pic>
        <p:nvPicPr>
          <p:cNvPr id="3" name="Picture 2" descr="A diagram of a cell&#10;&#10;Description automatically generated">
            <a:extLst>
              <a:ext uri="{FF2B5EF4-FFF2-40B4-BE49-F238E27FC236}">
                <a16:creationId xmlns:a16="http://schemas.microsoft.com/office/drawing/2014/main" id="{77DF75BC-BA51-4292-4AF7-4AF4A2F2021B}"/>
              </a:ext>
            </a:extLst>
          </p:cNvPr>
          <p:cNvPicPr>
            <a:picLocks noChangeAspect="1"/>
          </p:cNvPicPr>
          <p:nvPr/>
        </p:nvPicPr>
        <p:blipFill rotWithShape="1">
          <a:blip r:embed="rId3">
            <a:extLst>
              <a:ext uri="{28A0092B-C50C-407E-A947-70E740481C1C}">
                <a14:useLocalDpi xmlns:a14="http://schemas.microsoft.com/office/drawing/2010/main" val="0"/>
              </a:ext>
            </a:extLst>
          </a:blip>
          <a:srcRect l="-352" t="-72" r="20938" b="19907"/>
          <a:stretch/>
        </p:blipFill>
        <p:spPr>
          <a:xfrm>
            <a:off x="555995" y="896033"/>
            <a:ext cx="8032009" cy="3673449"/>
          </a:xfrm>
          <a:prstGeom prst="rect">
            <a:avLst/>
          </a:prstGeom>
        </p:spPr>
      </p:pic>
      <p:sp>
        <p:nvSpPr>
          <p:cNvPr id="2" name="TextBox 1">
            <a:extLst>
              <a:ext uri="{FF2B5EF4-FFF2-40B4-BE49-F238E27FC236}">
                <a16:creationId xmlns:a16="http://schemas.microsoft.com/office/drawing/2014/main" id="{C7E6615B-DDB4-6006-30F6-E54B7506D566}"/>
              </a:ext>
            </a:extLst>
          </p:cNvPr>
          <p:cNvSpPr txBox="1"/>
          <p:nvPr/>
        </p:nvSpPr>
        <p:spPr>
          <a:xfrm>
            <a:off x="7948943" y="100049"/>
            <a:ext cx="995881"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Unpublished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5301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70" name="Google Shape;470;p37"/>
          <p:cNvPicPr preferRelativeResize="0"/>
          <p:nvPr/>
        </p:nvPicPr>
        <p:blipFill>
          <a:blip r:embed="rId3">
            <a:alphaModFix/>
          </a:blip>
          <a:stretch>
            <a:fillRect/>
          </a:stretch>
        </p:blipFill>
        <p:spPr>
          <a:xfrm rot="4901229">
            <a:off x="-1676516" y="-1406993"/>
            <a:ext cx="4668753" cy="4838544"/>
          </a:xfrm>
          <a:prstGeom prst="roundRect">
            <a:avLst>
              <a:gd name="adj" fmla="val 16667"/>
            </a:avLst>
          </a:prstGeom>
          <a:noFill/>
          <a:ln>
            <a:noFill/>
          </a:ln>
        </p:spPr>
      </p:pic>
      <p:sp>
        <p:nvSpPr>
          <p:cNvPr id="14" name="Title 10">
            <a:extLst>
              <a:ext uri="{FF2B5EF4-FFF2-40B4-BE49-F238E27FC236}">
                <a16:creationId xmlns:a16="http://schemas.microsoft.com/office/drawing/2014/main" id="{05BB2174-C889-10A9-266E-99AF65E70CF2}"/>
              </a:ext>
            </a:extLst>
          </p:cNvPr>
          <p:cNvSpPr txBox="1">
            <a:spLocks/>
          </p:cNvSpPr>
          <p:nvPr/>
        </p:nvSpPr>
        <p:spPr>
          <a:xfrm>
            <a:off x="3202732" y="439579"/>
            <a:ext cx="273853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9pPr>
          </a:lstStyle>
          <a:p>
            <a:pPr algn="ctr"/>
            <a:r>
              <a:rPr lang="en-US" dirty="0"/>
              <a:t>Conclusion</a:t>
            </a:r>
            <a:br>
              <a:rPr lang="en-US" dirty="0"/>
            </a:br>
            <a:endParaRPr lang="en-US" dirty="0"/>
          </a:p>
        </p:txBody>
      </p:sp>
      <p:sp>
        <p:nvSpPr>
          <p:cNvPr id="3" name="TextBox 50">
            <a:extLst>
              <a:ext uri="{FF2B5EF4-FFF2-40B4-BE49-F238E27FC236}">
                <a16:creationId xmlns:a16="http://schemas.microsoft.com/office/drawing/2014/main" id="{12A30233-C324-9895-38CC-1BA69DDB0264}"/>
              </a:ext>
            </a:extLst>
          </p:cNvPr>
          <p:cNvSpPr txBox="1">
            <a:spLocks noChangeArrowheads="1"/>
          </p:cNvSpPr>
          <p:nvPr/>
        </p:nvSpPr>
        <p:spPr bwMode="auto">
          <a:xfrm>
            <a:off x="1329069" y="1584252"/>
            <a:ext cx="7262037"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3363" indent="-233363">
              <a:defRPr sz="4400">
                <a:solidFill>
                  <a:schemeClr val="tx1"/>
                </a:solidFill>
                <a:latin typeface="Arial" panose="020B0604020202020204" pitchFamily="34" charset="0"/>
              </a:defRPr>
            </a:lvl1pPr>
            <a:lvl2pPr marL="742950" indent="-285750">
              <a:defRPr sz="4400">
                <a:solidFill>
                  <a:schemeClr val="tx1"/>
                </a:solidFill>
                <a:latin typeface="Arial" panose="020B0604020202020204" pitchFamily="34" charset="0"/>
              </a:defRPr>
            </a:lvl2pPr>
            <a:lvl3pPr marL="1143000" indent="-228600">
              <a:defRPr sz="4400">
                <a:solidFill>
                  <a:schemeClr val="tx1"/>
                </a:solidFill>
                <a:latin typeface="Arial" panose="020B0604020202020204" pitchFamily="34" charset="0"/>
              </a:defRPr>
            </a:lvl3pPr>
            <a:lvl4pPr marL="1600200" indent="-228600">
              <a:defRPr sz="4400">
                <a:solidFill>
                  <a:schemeClr val="tx1"/>
                </a:solidFill>
                <a:latin typeface="Arial" panose="020B0604020202020204" pitchFamily="34" charset="0"/>
              </a:defRPr>
            </a:lvl4pPr>
            <a:lvl5pPr marL="2057400" indent="-228600">
              <a:defRPr sz="4400">
                <a:solidFill>
                  <a:schemeClr val="tx1"/>
                </a:solidFill>
                <a:latin typeface="Arial" panose="020B0604020202020204" pitchFamily="34" charset="0"/>
              </a:defRPr>
            </a:lvl5pPr>
            <a:lvl6pPr marL="2514600" indent="-228600" eaLnBrk="0" fontAlgn="base" hangingPunct="0">
              <a:spcBef>
                <a:spcPct val="0"/>
              </a:spcBef>
              <a:spcAft>
                <a:spcPct val="0"/>
              </a:spcAft>
              <a:defRPr sz="4400">
                <a:solidFill>
                  <a:schemeClr val="tx1"/>
                </a:solidFill>
                <a:latin typeface="Arial" panose="020B0604020202020204" pitchFamily="34" charset="0"/>
              </a:defRPr>
            </a:lvl6pPr>
            <a:lvl7pPr marL="2971800" indent="-228600" eaLnBrk="0" fontAlgn="base" hangingPunct="0">
              <a:spcBef>
                <a:spcPct val="0"/>
              </a:spcBef>
              <a:spcAft>
                <a:spcPct val="0"/>
              </a:spcAft>
              <a:defRPr sz="4400">
                <a:solidFill>
                  <a:schemeClr val="tx1"/>
                </a:solidFill>
                <a:latin typeface="Arial" panose="020B0604020202020204" pitchFamily="34" charset="0"/>
              </a:defRPr>
            </a:lvl7pPr>
            <a:lvl8pPr marL="3429000" indent="-228600" eaLnBrk="0" fontAlgn="base" hangingPunct="0">
              <a:spcBef>
                <a:spcPct val="0"/>
              </a:spcBef>
              <a:spcAft>
                <a:spcPct val="0"/>
              </a:spcAft>
              <a:defRPr sz="4400">
                <a:solidFill>
                  <a:schemeClr val="tx1"/>
                </a:solidFill>
                <a:latin typeface="Arial" panose="020B0604020202020204" pitchFamily="34" charset="0"/>
              </a:defRPr>
            </a:lvl8pPr>
            <a:lvl9pPr marL="3886200" indent="-228600" eaLnBrk="0" fontAlgn="base" hangingPunct="0">
              <a:spcBef>
                <a:spcPct val="0"/>
              </a:spcBef>
              <a:spcAft>
                <a:spcPct val="0"/>
              </a:spcAft>
              <a:defRPr sz="4400">
                <a:solidFill>
                  <a:schemeClr val="tx1"/>
                </a:solidFill>
                <a:latin typeface="Arial" panose="020B0604020202020204" pitchFamily="34" charset="0"/>
              </a:defRPr>
            </a:lvl9pPr>
          </a:lstStyle>
          <a:p>
            <a:pPr>
              <a:spcAft>
                <a:spcPts val="39"/>
              </a:spcAft>
              <a:buFont typeface="Times" pitchFamily="2" charset="0"/>
              <a:buAutoNum type="arabicPeriod"/>
            </a:pPr>
            <a:r>
              <a:rPr lang="en-US" altLang="en-US" sz="1600" dirty="0">
                <a:latin typeface="Times" pitchFamily="2" charset="0"/>
              </a:rPr>
              <a:t>LLM-assisted cell type annotation </a:t>
            </a:r>
            <a:r>
              <a:rPr lang="en-US" altLang="en-US" sz="1600" i="1" dirty="0">
                <a:latin typeface="Times" pitchFamily="2" charset="0"/>
              </a:rPr>
              <a:t>is accurate and comparable </a:t>
            </a:r>
            <a:r>
              <a:rPr lang="en-US" altLang="en-US" sz="1600" dirty="0">
                <a:latin typeface="Times" pitchFamily="2" charset="0"/>
              </a:rPr>
              <a:t>to conventional methods like </a:t>
            </a:r>
            <a:r>
              <a:rPr lang="en-US" altLang="en-US" sz="1600" dirty="0" err="1">
                <a:latin typeface="Times" pitchFamily="2" charset="0"/>
              </a:rPr>
              <a:t>scType</a:t>
            </a:r>
            <a:endParaRPr lang="en-US" altLang="en-US" sz="1600" dirty="0">
              <a:latin typeface="Times" pitchFamily="2" charset="0"/>
            </a:endParaRPr>
          </a:p>
          <a:p>
            <a:pPr>
              <a:spcAft>
                <a:spcPts val="39"/>
              </a:spcAft>
              <a:buFont typeface="Times" pitchFamily="2" charset="0"/>
              <a:buAutoNum type="arabicPeriod"/>
            </a:pPr>
            <a:r>
              <a:rPr lang="en-US" altLang="en-US" sz="1600" i="1" dirty="0">
                <a:latin typeface="Times" pitchFamily="2" charset="0"/>
              </a:rPr>
              <a:t>GPT-4o yielded the most accurate</a:t>
            </a:r>
            <a:r>
              <a:rPr lang="en-US" altLang="en-US" sz="1600" dirty="0">
                <a:latin typeface="Times" pitchFamily="2" charset="0"/>
              </a:rPr>
              <a:t>, in-depth results, followed by GPT-3.5-turbo</a:t>
            </a:r>
          </a:p>
          <a:p>
            <a:pPr>
              <a:spcAft>
                <a:spcPts val="39"/>
              </a:spcAft>
              <a:buFont typeface="Times" pitchFamily="2" charset="0"/>
              <a:buAutoNum type="arabicPeriod"/>
            </a:pPr>
            <a:r>
              <a:rPr lang="en-US" altLang="en-US" sz="1600" dirty="0">
                <a:latin typeface="Times" pitchFamily="2" charset="0"/>
              </a:rPr>
              <a:t>Llama3, while less complex for both datasets, provides </a:t>
            </a:r>
            <a:r>
              <a:rPr lang="en-US" altLang="en-US" sz="1600" i="1" dirty="0">
                <a:latin typeface="Times" pitchFamily="2" charset="0"/>
              </a:rPr>
              <a:t>a comparable and free alternative</a:t>
            </a:r>
          </a:p>
          <a:p>
            <a:pPr>
              <a:spcAft>
                <a:spcPts val="39"/>
              </a:spcAft>
              <a:buFont typeface="Times" pitchFamily="2" charset="0"/>
              <a:buAutoNum type="arabicPeriod"/>
            </a:pPr>
            <a:r>
              <a:rPr lang="en-US" altLang="en-US" sz="1600" dirty="0">
                <a:latin typeface="Times" pitchFamily="2" charset="0"/>
              </a:rPr>
              <a:t>LLM-assisted cell type annotation had </a:t>
            </a:r>
            <a:r>
              <a:rPr lang="en-US" altLang="en-US" sz="1600" i="1" dirty="0">
                <a:latin typeface="Times" pitchFamily="2" charset="0"/>
              </a:rPr>
              <a:t>overall higher normalized prediction scores</a:t>
            </a:r>
            <a:endParaRPr lang="en-US" altLang="en-US" sz="1600" dirty="0">
              <a:latin typeface="Times" pitchFamily="2" charset="0"/>
            </a:endParaRPr>
          </a:p>
          <a:p>
            <a:pPr>
              <a:spcAft>
                <a:spcPts val="39"/>
              </a:spcAft>
              <a:buFont typeface="Times" pitchFamily="2" charset="0"/>
              <a:buAutoNum type="arabicPeriod"/>
            </a:pPr>
            <a:r>
              <a:rPr lang="en-US" altLang="en-US" sz="1600" dirty="0">
                <a:latin typeface="Times" pitchFamily="2" charset="0"/>
              </a:rPr>
              <a:t>LLM-assisted cell type annotation is </a:t>
            </a:r>
            <a:r>
              <a:rPr lang="en-US" altLang="en-US" sz="1600" i="1" dirty="0">
                <a:latin typeface="Times" pitchFamily="2" charset="0"/>
              </a:rPr>
              <a:t>particularly valuable for datasets without marker databases</a:t>
            </a:r>
          </a:p>
          <a:p>
            <a:pPr>
              <a:spcAft>
                <a:spcPts val="39"/>
              </a:spcAft>
              <a:buFont typeface="Times" pitchFamily="2" charset="0"/>
              <a:buAutoNum type="arabicPeriod"/>
            </a:pPr>
            <a:r>
              <a:rPr lang="en-US" altLang="en-US" sz="1600" dirty="0">
                <a:latin typeface="Times" pitchFamily="2" charset="0"/>
              </a:rPr>
              <a:t>Ongoing work is being done to further the depth of analyses, particularly regarding </a:t>
            </a:r>
            <a:r>
              <a:rPr lang="en-US" altLang="en-US" sz="1600" i="1" dirty="0">
                <a:latin typeface="Times" pitchFamily="2" charset="0"/>
              </a:rPr>
              <a:t>lineage-driven work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E3F17FE-BF82-B2AC-C81A-A60C6D77D88D}"/>
              </a:ext>
            </a:extLst>
          </p:cNvPr>
          <p:cNvSpPr>
            <a:spLocks noGrp="1"/>
          </p:cNvSpPr>
          <p:nvPr>
            <p:ph type="title"/>
          </p:nvPr>
        </p:nvSpPr>
        <p:spPr>
          <a:xfrm>
            <a:off x="720000" y="273973"/>
            <a:ext cx="7704000" cy="572700"/>
          </a:xfrm>
        </p:spPr>
        <p:txBody>
          <a:bodyPr/>
          <a:lstStyle/>
          <a:p>
            <a:r>
              <a:rPr lang="en-US" dirty="0"/>
              <a:t>Acknowledgements</a:t>
            </a:r>
          </a:p>
        </p:txBody>
      </p:sp>
      <p:sp>
        <p:nvSpPr>
          <p:cNvPr id="15" name="TextBox 14">
            <a:extLst>
              <a:ext uri="{FF2B5EF4-FFF2-40B4-BE49-F238E27FC236}">
                <a16:creationId xmlns:a16="http://schemas.microsoft.com/office/drawing/2014/main" id="{CE45B02C-29DB-F461-7948-0C26570FDBC3}"/>
              </a:ext>
            </a:extLst>
          </p:cNvPr>
          <p:cNvSpPr txBox="1"/>
          <p:nvPr/>
        </p:nvSpPr>
        <p:spPr>
          <a:xfrm>
            <a:off x="857250" y="1108178"/>
            <a:ext cx="7200900" cy="3662541"/>
          </a:xfrm>
          <a:prstGeom prst="rect">
            <a:avLst/>
          </a:prstGeom>
          <a:noFill/>
        </p:spPr>
        <p:txBody>
          <a:bodyPr wrap="square" rtlCol="0">
            <a:spAutoFit/>
          </a:bodyPr>
          <a:lstStyle/>
          <a:p>
            <a:r>
              <a:rPr lang="en-US" sz="2000" b="1" dirty="0"/>
              <a:t>Chen Lab</a:t>
            </a:r>
          </a:p>
          <a:p>
            <a:endParaRPr lang="en-US" dirty="0"/>
          </a:p>
          <a:p>
            <a:r>
              <a:rPr lang="en-US" sz="2000" dirty="0">
                <a:effectLst/>
                <a:latin typeface="Times New Roman" panose="02020603050405020304" pitchFamily="18" charset="0"/>
                <a:ea typeface="SimSun" panose="02010600030101010101" pitchFamily="2" charset="-122"/>
                <a:cs typeface="Times New Roman" panose="02020603050405020304" pitchFamily="18" charset="0"/>
              </a:rPr>
              <a:t>Yavuz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Inan</a:t>
            </a:r>
            <a:r>
              <a:rPr lang="en-US" sz="2000" dirty="0">
                <a:latin typeface="Times New Roman" panose="02020603050405020304" pitchFamily="18" charset="0"/>
                <a:ea typeface="SimSun" panose="02010600030101010101" pitchFamily="2" charset="-122"/>
                <a:cs typeface="Times New Roman" panose="02020603050405020304" pitchFamily="18" charset="0"/>
              </a:rPr>
              <a:t> (summer intern, 2024)</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p>
          <a:p>
            <a:r>
              <a:rPr lang="en-US" sz="2000" dirty="0">
                <a:effectLst/>
                <a:latin typeface="Times New Roman" panose="02020603050405020304" pitchFamily="18" charset="0"/>
                <a:ea typeface="SimSun" panose="02010600030101010101" pitchFamily="2" charset="-122"/>
                <a:cs typeface="Times New Roman" panose="02020603050405020304" pitchFamily="18" charset="0"/>
              </a:rPr>
              <a:t>Dr.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Tapsya</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Nayak</a:t>
            </a:r>
          </a:p>
          <a:p>
            <a:r>
              <a:rPr lang="en-US" sz="2000" dirty="0">
                <a:latin typeface="Times New Roman" panose="02020603050405020304" pitchFamily="18" charset="0"/>
                <a:ea typeface="SimSun" panose="02010600030101010101" pitchFamily="2" charset="-122"/>
                <a:cs typeface="Times New Roman" panose="02020603050405020304" pitchFamily="18" charset="0"/>
              </a:rPr>
              <a:t>Dr.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Hanzhou</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Wang</a:t>
            </a:r>
          </a:p>
          <a:p>
            <a:r>
              <a:rPr lang="en-US" sz="2000" dirty="0">
                <a:latin typeface="Times New Roman" panose="02020603050405020304" pitchFamily="18" charset="0"/>
                <a:ea typeface="SimSun" panose="02010600030101010101" pitchFamily="2" charset="-122"/>
                <a:cs typeface="Times New Roman" panose="02020603050405020304" pitchFamily="18" charset="0"/>
              </a:rPr>
              <a:t>Dr.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Nam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Nhut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Phan</a:t>
            </a:r>
          </a:p>
          <a:p>
            <a:r>
              <a:rPr lang="en-US" sz="2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Dr. </a:t>
            </a:r>
            <a:r>
              <a:rPr lang="en-US" sz="2000" dirty="0" err="1">
                <a:solidFill>
                  <a:schemeClr val="tx1"/>
                </a:solidFill>
                <a:latin typeface="Times New Roman" panose="02020603050405020304" pitchFamily="18" charset="0"/>
                <a:ea typeface="SimSun" panose="02010600030101010101" pitchFamily="2" charset="-122"/>
                <a:cs typeface="Times New Roman" panose="02020603050405020304" pitchFamily="18" charset="0"/>
              </a:rPr>
              <a:t>Yidong</a:t>
            </a:r>
            <a:r>
              <a:rPr lang="en-US" sz="2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Chen</a:t>
            </a:r>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mj-lt"/>
            </a:endParaRPr>
          </a:p>
          <a:p>
            <a:pPr algn="l"/>
            <a:r>
              <a:rPr lang="en-US" b="0" i="0" dirty="0" err="1">
                <a:solidFill>
                  <a:schemeClr val="tx1"/>
                </a:solidFill>
                <a:effectLst/>
                <a:latin typeface="Times New Roman" panose="02020603050405020304" pitchFamily="18" charset="0"/>
                <a:cs typeface="Times New Roman" panose="02020603050405020304" pitchFamily="18" charset="0"/>
              </a:rPr>
              <a:t>Greehey</a:t>
            </a:r>
            <a:r>
              <a:rPr lang="en-US" b="0" i="0" dirty="0">
                <a:solidFill>
                  <a:schemeClr val="tx1"/>
                </a:solidFill>
                <a:effectLst/>
                <a:latin typeface="Times New Roman" panose="02020603050405020304" pitchFamily="18" charset="0"/>
                <a:cs typeface="Times New Roman" panose="02020603050405020304" pitchFamily="18" charset="0"/>
              </a:rPr>
              <a:t> CCRI Donald G McEwen Memorial Summer Research Program</a:t>
            </a:r>
          </a:p>
          <a:p>
            <a:pPr algn="l"/>
            <a:endParaRPr lang="en-US"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Funding Sources</a:t>
            </a:r>
          </a:p>
          <a:p>
            <a:r>
              <a:rPr lang="en-US" dirty="0">
                <a:solidFill>
                  <a:schemeClr val="tx1"/>
                </a:solidFill>
                <a:latin typeface="Times New Roman" panose="02020603050405020304" pitchFamily="18" charset="0"/>
                <a:cs typeface="Times New Roman" panose="02020603050405020304" pitchFamily="18" charset="0"/>
              </a:rPr>
              <a:t>    Cancer Prevention and Research Institute of Texas (CPRIT) </a:t>
            </a:r>
            <a:r>
              <a:rPr lang="en-US"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RP220662</a:t>
            </a:r>
            <a:endParaRPr lang="en-US" dirty="0">
              <a:solidFill>
                <a:schemeClr val="tx1"/>
              </a:solidFill>
              <a:latin typeface="Times New Roman" panose="02020603050405020304" pitchFamily="18" charset="0"/>
              <a:cs typeface="Times New Roman" panose="02020603050405020304" pitchFamily="18" charset="0"/>
            </a:endParaRPr>
          </a:p>
          <a:p>
            <a:pPr marL="0" marR="0">
              <a:spcBef>
                <a:spcPts val="0"/>
              </a:spcBef>
              <a:spcAft>
                <a:spcPts val="0"/>
              </a:spcAft>
            </a:pPr>
            <a:r>
              <a:rPr lang="en-US"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NIH-NCI P30 CA054174 (Cancer Center at UT Health San Antonio)</a:t>
            </a:r>
          </a:p>
          <a:p>
            <a:endParaRPr lang="en-US" dirty="0"/>
          </a:p>
        </p:txBody>
      </p:sp>
      <p:pic>
        <p:nvPicPr>
          <p:cNvPr id="1026" name="Picture 2" descr="Even after reforms at CPRIT, Rick Perry ...">
            <a:extLst>
              <a:ext uri="{FF2B5EF4-FFF2-40B4-BE49-F238E27FC236}">
                <a16:creationId xmlns:a16="http://schemas.microsoft.com/office/drawing/2014/main" id="{41E3E266-1AEE-373F-B5F6-690A443E50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0437" y="4025847"/>
            <a:ext cx="943429" cy="5023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CI Logo PNG Transparent &amp; SVG Vector ...">
            <a:extLst>
              <a:ext uri="{FF2B5EF4-FFF2-40B4-BE49-F238E27FC236}">
                <a16:creationId xmlns:a16="http://schemas.microsoft.com/office/drawing/2014/main" id="{284FA94B-F9FF-1E69-695F-BF795C5DBD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5759" y="3979457"/>
            <a:ext cx="805998" cy="603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87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28" name="Title 10">
            <a:extLst>
              <a:ext uri="{FF2B5EF4-FFF2-40B4-BE49-F238E27FC236}">
                <a16:creationId xmlns:a16="http://schemas.microsoft.com/office/drawing/2014/main" id="{B25FC3F0-1237-8933-3BBB-04C8B67D7655}"/>
              </a:ext>
            </a:extLst>
          </p:cNvPr>
          <p:cNvSpPr txBox="1">
            <a:spLocks/>
          </p:cNvSpPr>
          <p:nvPr/>
        </p:nvSpPr>
        <p:spPr>
          <a:xfrm>
            <a:off x="689595" y="298649"/>
            <a:ext cx="821369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9pPr>
          </a:lstStyle>
          <a:p>
            <a:r>
              <a:rPr lang="en-US" dirty="0"/>
              <a:t>Training</a:t>
            </a:r>
          </a:p>
        </p:txBody>
      </p:sp>
      <p:sp>
        <p:nvSpPr>
          <p:cNvPr id="6" name="TextBox 5">
            <a:extLst>
              <a:ext uri="{FF2B5EF4-FFF2-40B4-BE49-F238E27FC236}">
                <a16:creationId xmlns:a16="http://schemas.microsoft.com/office/drawing/2014/main" id="{3F219CE6-8749-35B7-9EAC-6D2A28755676}"/>
              </a:ext>
            </a:extLst>
          </p:cNvPr>
          <p:cNvSpPr txBox="1"/>
          <p:nvPr/>
        </p:nvSpPr>
        <p:spPr>
          <a:xfrm>
            <a:off x="764771" y="1188719"/>
            <a:ext cx="3568606" cy="338554"/>
          </a:xfrm>
          <a:prstGeom prst="rect">
            <a:avLst/>
          </a:prstGeom>
          <a:noFill/>
        </p:spPr>
        <p:txBody>
          <a:bodyPr wrap="none" rtlCol="0">
            <a:spAutoFit/>
          </a:bodyPr>
          <a:lstStyle/>
          <a:p>
            <a:r>
              <a:rPr lang="en-US" sz="1600" b="0" i="0" u="none" strike="noStrike" dirty="0">
                <a:solidFill>
                  <a:srgbClr val="000000"/>
                </a:solidFill>
                <a:effectLst/>
                <a:latin typeface="Calisto MT" panose="02040603050505030304" pitchFamily="18" charset="77"/>
              </a:rPr>
              <a:t>Pre-training: System Role Formulation</a:t>
            </a:r>
            <a:endParaRPr lang="en-US" sz="1600" dirty="0"/>
          </a:p>
        </p:txBody>
      </p:sp>
      <p:pic>
        <p:nvPicPr>
          <p:cNvPr id="1026" name="Picture 2" descr="A black text on a white background&#10;&#10;Description automatically generated">
            <a:extLst>
              <a:ext uri="{FF2B5EF4-FFF2-40B4-BE49-F238E27FC236}">
                <a16:creationId xmlns:a16="http://schemas.microsoft.com/office/drawing/2014/main" id="{07C2D42A-1826-9731-3894-EB701CFD4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378" y="2005243"/>
            <a:ext cx="7495244" cy="81588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8C76F4A-4877-586E-1372-2AF8FD7620C9}"/>
              </a:ext>
            </a:extLst>
          </p:cNvPr>
          <p:cNvSpPr txBox="1"/>
          <p:nvPr/>
        </p:nvSpPr>
        <p:spPr>
          <a:xfrm>
            <a:off x="1227838" y="3236421"/>
            <a:ext cx="5434501" cy="338554"/>
          </a:xfrm>
          <a:prstGeom prst="rect">
            <a:avLst/>
          </a:prstGeom>
          <a:noFill/>
        </p:spPr>
        <p:txBody>
          <a:bodyPr wrap="none" rtlCol="0">
            <a:spAutoFit/>
          </a:bodyPr>
          <a:lstStyle/>
          <a:p>
            <a:r>
              <a:rPr lang="en-US" sz="1600" b="0" i="0" u="none" strike="noStrike" dirty="0">
                <a:solidFill>
                  <a:srgbClr val="000000"/>
                </a:solidFill>
                <a:effectLst/>
                <a:latin typeface="Calisto MT" panose="02040603050505030304" pitchFamily="18" charset="77"/>
              </a:rPr>
              <a:t>Specified reputable databases, key markers, and focused task</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 name="Title 10">
            <a:extLst>
              <a:ext uri="{FF2B5EF4-FFF2-40B4-BE49-F238E27FC236}">
                <a16:creationId xmlns:a16="http://schemas.microsoft.com/office/drawing/2014/main" id="{737ADB18-175A-95F9-EA50-D3E1214A97BA}"/>
              </a:ext>
            </a:extLst>
          </p:cNvPr>
          <p:cNvSpPr txBox="1">
            <a:spLocks/>
          </p:cNvSpPr>
          <p:nvPr/>
        </p:nvSpPr>
        <p:spPr>
          <a:xfrm>
            <a:off x="822598" y="415768"/>
            <a:ext cx="821369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9pPr>
          </a:lstStyle>
          <a:p>
            <a:r>
              <a:rPr lang="en-US" dirty="0"/>
              <a:t>Training</a:t>
            </a:r>
            <a:br>
              <a:rPr lang="en-US" dirty="0"/>
            </a:br>
            <a:endParaRPr lang="en-US" dirty="0"/>
          </a:p>
        </p:txBody>
      </p:sp>
      <p:sp>
        <p:nvSpPr>
          <p:cNvPr id="2" name="TextBox 1">
            <a:extLst>
              <a:ext uri="{FF2B5EF4-FFF2-40B4-BE49-F238E27FC236}">
                <a16:creationId xmlns:a16="http://schemas.microsoft.com/office/drawing/2014/main" id="{7B549D5A-6B4C-0F3D-1EDD-0EB167B17F1E}"/>
              </a:ext>
            </a:extLst>
          </p:cNvPr>
          <p:cNvSpPr txBox="1"/>
          <p:nvPr/>
        </p:nvSpPr>
        <p:spPr>
          <a:xfrm>
            <a:off x="822598" y="1308215"/>
            <a:ext cx="1947969" cy="338554"/>
          </a:xfrm>
          <a:prstGeom prst="rect">
            <a:avLst/>
          </a:prstGeom>
          <a:noFill/>
        </p:spPr>
        <p:txBody>
          <a:bodyPr wrap="none" rtlCol="0">
            <a:spAutoFit/>
          </a:bodyPr>
          <a:lstStyle/>
          <a:p>
            <a:r>
              <a:rPr lang="en-US" sz="1600" b="0" i="0" u="none" strike="noStrike" dirty="0">
                <a:solidFill>
                  <a:srgbClr val="000000"/>
                </a:solidFill>
                <a:effectLst/>
                <a:latin typeface="Calisto MT" panose="02040603050505030304" pitchFamily="18" charset="77"/>
              </a:rPr>
              <a:t>Prompt Engineering</a:t>
            </a:r>
            <a:endParaRPr lang="en-US" sz="1200" dirty="0"/>
          </a:p>
        </p:txBody>
      </p:sp>
      <p:sp>
        <p:nvSpPr>
          <p:cNvPr id="7" name="TextBox 6">
            <a:extLst>
              <a:ext uri="{FF2B5EF4-FFF2-40B4-BE49-F238E27FC236}">
                <a16:creationId xmlns:a16="http://schemas.microsoft.com/office/drawing/2014/main" id="{AECCB9E4-81F0-8C91-0F42-8294F238FA9B}"/>
              </a:ext>
            </a:extLst>
          </p:cNvPr>
          <p:cNvSpPr txBox="1"/>
          <p:nvPr/>
        </p:nvSpPr>
        <p:spPr>
          <a:xfrm>
            <a:off x="1099357" y="2045048"/>
            <a:ext cx="6055822" cy="307777"/>
          </a:xfrm>
          <a:prstGeom prst="rect">
            <a:avLst/>
          </a:prstGeom>
          <a:noFill/>
        </p:spPr>
        <p:txBody>
          <a:bodyPr wrap="square">
            <a:spAutoFit/>
          </a:bodyPr>
          <a:lstStyle/>
          <a:p>
            <a:r>
              <a:rPr lang="en-US" b="0" i="0" u="none" strike="noStrike" dirty="0">
                <a:solidFill>
                  <a:srgbClr val="000000"/>
                </a:solidFill>
                <a:effectLst/>
                <a:latin typeface="Calisto MT" panose="02040603050505030304" pitchFamily="18" charset="77"/>
              </a:rPr>
              <a:t>Phase 1 – yielded long responses and unnecessary information from LLM</a:t>
            </a:r>
            <a:endParaRPr lang="en-US" dirty="0"/>
          </a:p>
        </p:txBody>
      </p:sp>
      <p:pic>
        <p:nvPicPr>
          <p:cNvPr id="2050" name="Picture 2" descr="A close up of a word&#10;&#10;Description automatically generated">
            <a:extLst>
              <a:ext uri="{FF2B5EF4-FFF2-40B4-BE49-F238E27FC236}">
                <a16:creationId xmlns:a16="http://schemas.microsoft.com/office/drawing/2014/main" id="{4E890B9E-E265-154E-7F72-8018FA3BF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18" y="2944563"/>
            <a:ext cx="8046720" cy="5741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11" name="Title 10">
            <a:extLst>
              <a:ext uri="{FF2B5EF4-FFF2-40B4-BE49-F238E27FC236}">
                <a16:creationId xmlns:a16="http://schemas.microsoft.com/office/drawing/2014/main" id="{7BB485A7-9649-49C4-4B53-9F5C9B35CBB7}"/>
              </a:ext>
            </a:extLst>
          </p:cNvPr>
          <p:cNvSpPr>
            <a:spLocks noGrp="1"/>
          </p:cNvSpPr>
          <p:nvPr>
            <p:ph type="title"/>
          </p:nvPr>
        </p:nvSpPr>
        <p:spPr>
          <a:xfrm>
            <a:off x="465151" y="349609"/>
            <a:ext cx="8213698" cy="572700"/>
          </a:xfrm>
        </p:spPr>
        <p:txBody>
          <a:bodyPr/>
          <a:lstStyle/>
          <a:p>
            <a:r>
              <a:rPr lang="en-US" dirty="0"/>
              <a:t>Prompt Engineering – Phase 1 Example Output</a:t>
            </a:r>
          </a:p>
        </p:txBody>
      </p:sp>
      <p:sp>
        <p:nvSpPr>
          <p:cNvPr id="12" name="Google Shape;367;p32">
            <a:extLst>
              <a:ext uri="{FF2B5EF4-FFF2-40B4-BE49-F238E27FC236}">
                <a16:creationId xmlns:a16="http://schemas.microsoft.com/office/drawing/2014/main" id="{501A8B7E-AAE7-C193-617A-B3211F56380B}"/>
              </a:ext>
            </a:extLst>
          </p:cNvPr>
          <p:cNvSpPr txBox="1">
            <a:spLocks/>
          </p:cNvSpPr>
          <p:nvPr/>
        </p:nvSpPr>
        <p:spPr>
          <a:xfrm>
            <a:off x="401541" y="1068150"/>
            <a:ext cx="8678849" cy="31503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0" indent="0" algn="l">
              <a:spcAft>
                <a:spcPts val="1000"/>
              </a:spcAft>
            </a:pPr>
            <a:r>
              <a:rPr lang="en-US" sz="1100" b="0" i="0" u="none" strike="noStrike" dirty="0">
                <a:solidFill>
                  <a:srgbClr val="000000"/>
                </a:solidFill>
                <a:effectLst/>
                <a:highlight>
                  <a:srgbClr val="C0E4F5"/>
                </a:highlight>
                <a:latin typeface="Calisto MT" panose="02040603050505030304" pitchFamily="18" charset="77"/>
              </a:rPr>
              <a:t>"To predict the cell type based on the provided marker genes, I'll refer to databases and research papers for information about these genes. Here's a breakdown of what some of these marker genes are known to indicate:\n\n1. **S100A12**: Often associated with myeloid cells, especially neutrophils and some macrophages.\n2. **S100A8**: Frequently expressed in myeloid cells, particularly in neutrophils and inflammatory macrophages.\n3. **CYP1B1**: Involved in many cellular processes; seen in various tissue types, but commonly in cells dealing with detoxification like liver cells, but also expressed in monocytes/macrophages.\n4. **PADI4 and PADI2**: Typically associated with myeloid cells, particularly involved in the formation of neutrophil extracellular traps (NETs).\n5. **MGST1**: Glutathione S-transferase, often expressed broadly but can be upregulated in myeloid cells.\n6. **CRISPLD2**: Known for having roles in immune responses and is often seen in myeloid cells and macrophages.\n7. **CES1**: Carboxyl ester lipase, known to be highly expressed in liver and monocytes/macrophages.\n8. **QPCT**: Likely broadly expressed, but certain isoforms have associations with monocytes/macrophages.\n9. **MARC1**: Associated with mitochondrial myopathies and frequently seen in liver cells, but isoforms are known in macrophage function.\n10. **MCEMP1**: Marker for myeloid cell lineage, especially involved in immune cell differentiation.\n11. **WLS**: </a:t>
            </a:r>
            <a:r>
              <a:rPr lang="en-US" sz="1100" b="0" i="0" u="none" strike="noStrike" dirty="0" err="1">
                <a:solidFill>
                  <a:srgbClr val="000000"/>
                </a:solidFill>
                <a:effectLst/>
                <a:highlight>
                  <a:srgbClr val="C0E4F5"/>
                </a:highlight>
                <a:latin typeface="Calisto MT" panose="02040603050505030304" pitchFamily="18" charset="77"/>
              </a:rPr>
              <a:t>Wnt</a:t>
            </a:r>
            <a:r>
              <a:rPr lang="en-US" sz="1100" b="0" i="0" u="none" strike="noStrike" dirty="0">
                <a:solidFill>
                  <a:srgbClr val="000000"/>
                </a:solidFill>
                <a:effectLst/>
                <a:highlight>
                  <a:srgbClr val="C0E4F5"/>
                </a:highlight>
                <a:latin typeface="Calisto MT" panose="02040603050505030304" pitchFamily="18" charset="77"/>
              </a:rPr>
              <a:t> ligand secretion mediator, broadly expressed but notable roles in immune cells.\n12. **SEMA3C**: Involved in axonal guidance; its expression in the immune context, specifically myeloid lineage.\n13. **VNN3 and VNN1**: Vanin genes, involved in inflammation, highly expressed in macrophages.\n14. **SPOCK1**: Known for broader roles in cellular structure but implicated in immunological cells, including myeloid types.\n15. **RETN (</a:t>
            </a:r>
            <a:r>
              <a:rPr lang="en-US" sz="1100" b="0" i="0" u="none" strike="noStrike" dirty="0" err="1">
                <a:solidFill>
                  <a:srgbClr val="000000"/>
                </a:solidFill>
                <a:effectLst/>
                <a:highlight>
                  <a:srgbClr val="C0E4F5"/>
                </a:highlight>
                <a:latin typeface="Calisto MT" panose="02040603050505030304" pitchFamily="18" charset="77"/>
              </a:rPr>
              <a:t>Resistin</a:t>
            </a:r>
            <a:r>
              <a:rPr lang="en-US" sz="1100" b="0" i="0" u="none" strike="noStrike" dirty="0">
                <a:solidFill>
                  <a:srgbClr val="000000"/>
                </a:solidFill>
                <a:effectLst/>
                <a:highlight>
                  <a:srgbClr val="C0E4F5"/>
                </a:highlight>
                <a:latin typeface="Calisto MT" panose="02040603050505030304" pitchFamily="18" charset="77"/>
              </a:rPr>
              <a:t>)**: Chiefly expressed in myeloid cells, particularly macrophages.\n16. **TDRD9**: Generally associated with germ cell development; less known in myeloid cells.\n17. **CLTCL1**: Associated with entrapping </a:t>
            </a:r>
            <a:r>
              <a:rPr lang="en-US" sz="1100" b="0" i="0" u="none" strike="noStrike" dirty="0" err="1">
                <a:solidFill>
                  <a:srgbClr val="000000"/>
                </a:solidFill>
                <a:effectLst/>
                <a:highlight>
                  <a:srgbClr val="C0E4F5"/>
                </a:highlight>
                <a:latin typeface="Calisto MT" panose="02040603050505030304" pitchFamily="18" charset="77"/>
              </a:rPr>
              <a:t>clathrin</a:t>
            </a:r>
            <a:r>
              <a:rPr lang="en-US" sz="1100" b="0" i="0" u="none" strike="noStrike" dirty="0">
                <a:solidFill>
                  <a:srgbClr val="000000"/>
                </a:solidFill>
                <a:effectLst/>
                <a:highlight>
                  <a:srgbClr val="C0E4F5"/>
                </a:highlight>
                <a:latin typeface="Calisto MT" panose="02040603050505030304" pitchFamily="18" charset="77"/>
              </a:rPr>
              <a:t>; broad expression including immune cells.\n\</a:t>
            </a:r>
            <a:r>
              <a:rPr lang="en-US" sz="1100" b="0" i="0" u="none" strike="noStrike" dirty="0" err="1">
                <a:solidFill>
                  <a:srgbClr val="000000"/>
                </a:solidFill>
                <a:effectLst/>
                <a:highlight>
                  <a:srgbClr val="C0E4F5"/>
                </a:highlight>
                <a:latin typeface="Calisto MT" panose="02040603050505030304" pitchFamily="18" charset="77"/>
              </a:rPr>
              <a:t>nGiven</a:t>
            </a:r>
            <a:r>
              <a:rPr lang="en-US" sz="1100" b="0" i="0" u="none" strike="noStrike" dirty="0">
                <a:solidFill>
                  <a:srgbClr val="000000"/>
                </a:solidFill>
                <a:effectLst/>
                <a:highlight>
                  <a:srgbClr val="C0E4F5"/>
                </a:highlight>
                <a:latin typeface="Calisto MT" panose="02040603050505030304" pitchFamily="18" charset="77"/>
              </a:rPr>
              <a:t> the predominant expression of these genes in myeloid cell types, particularly macrophages (e.g., S100A12, S100A8, PADI4, RETN, VNN1, VNN3):\n\n**Predicted cell type: Inflammatory Macrophage/Monocyte.**\n\</a:t>
            </a:r>
            <a:r>
              <a:rPr lang="en-US" sz="1100" b="0" i="0" u="none" strike="noStrike" dirty="0" err="1">
                <a:solidFill>
                  <a:srgbClr val="000000"/>
                </a:solidFill>
                <a:effectLst/>
                <a:highlight>
                  <a:srgbClr val="C0E4F5"/>
                </a:highlight>
                <a:latin typeface="Calisto MT" panose="02040603050505030304" pitchFamily="18" charset="77"/>
              </a:rPr>
              <a:t>nA</a:t>
            </a:r>
            <a:r>
              <a:rPr lang="en-US" sz="1100" b="0" i="0" u="none" strike="noStrike" dirty="0">
                <a:solidFill>
                  <a:srgbClr val="000000"/>
                </a:solidFill>
                <a:effectLst/>
                <a:highlight>
                  <a:srgbClr val="C0E4F5"/>
                </a:highlight>
                <a:latin typeface="Calisto MT" panose="02040603050505030304" pitchFamily="18" charset="77"/>
              </a:rPr>
              <a:t> large proportion of these markers are heavily tied to immune functions, and specifically, many (like S100A8, S100A12, and RETN) are strongly linked to inflammatory responses typically seen in macrophages and monocytes."</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4" name="Title 10">
            <a:extLst>
              <a:ext uri="{FF2B5EF4-FFF2-40B4-BE49-F238E27FC236}">
                <a16:creationId xmlns:a16="http://schemas.microsoft.com/office/drawing/2014/main" id="{A775E012-DF63-A304-B2A4-D753EA7704AF}"/>
              </a:ext>
            </a:extLst>
          </p:cNvPr>
          <p:cNvSpPr txBox="1">
            <a:spLocks/>
          </p:cNvSpPr>
          <p:nvPr/>
        </p:nvSpPr>
        <p:spPr>
          <a:xfrm>
            <a:off x="822598" y="358320"/>
            <a:ext cx="821369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9pPr>
          </a:lstStyle>
          <a:p>
            <a:r>
              <a:rPr lang="en-US" dirty="0"/>
              <a:t>Training</a:t>
            </a:r>
          </a:p>
        </p:txBody>
      </p:sp>
      <p:sp>
        <p:nvSpPr>
          <p:cNvPr id="2" name="TextBox 1">
            <a:extLst>
              <a:ext uri="{FF2B5EF4-FFF2-40B4-BE49-F238E27FC236}">
                <a16:creationId xmlns:a16="http://schemas.microsoft.com/office/drawing/2014/main" id="{9216E131-AE77-3686-3FDD-22128D6BA07A}"/>
              </a:ext>
            </a:extLst>
          </p:cNvPr>
          <p:cNvSpPr txBox="1"/>
          <p:nvPr/>
        </p:nvSpPr>
        <p:spPr>
          <a:xfrm>
            <a:off x="822598" y="1308215"/>
            <a:ext cx="1947969" cy="338554"/>
          </a:xfrm>
          <a:prstGeom prst="rect">
            <a:avLst/>
          </a:prstGeom>
          <a:noFill/>
        </p:spPr>
        <p:txBody>
          <a:bodyPr wrap="none" rtlCol="0">
            <a:spAutoFit/>
          </a:bodyPr>
          <a:lstStyle/>
          <a:p>
            <a:r>
              <a:rPr lang="en-US" sz="1600" b="0" i="0" u="none" strike="noStrike" dirty="0">
                <a:solidFill>
                  <a:srgbClr val="000000"/>
                </a:solidFill>
                <a:effectLst/>
                <a:latin typeface="Calisto MT" panose="02040603050505030304" pitchFamily="18" charset="77"/>
              </a:rPr>
              <a:t>Prompt Engineering</a:t>
            </a:r>
            <a:endParaRPr lang="en-US" sz="1200" dirty="0"/>
          </a:p>
        </p:txBody>
      </p:sp>
      <p:sp>
        <p:nvSpPr>
          <p:cNvPr id="5" name="TextBox 4">
            <a:extLst>
              <a:ext uri="{FF2B5EF4-FFF2-40B4-BE49-F238E27FC236}">
                <a16:creationId xmlns:a16="http://schemas.microsoft.com/office/drawing/2014/main" id="{590E7374-8DB7-4E13-26C3-F02B6D23110A}"/>
              </a:ext>
            </a:extLst>
          </p:cNvPr>
          <p:cNvSpPr txBox="1"/>
          <p:nvPr/>
        </p:nvSpPr>
        <p:spPr>
          <a:xfrm>
            <a:off x="1082731" y="2145155"/>
            <a:ext cx="6055822" cy="307777"/>
          </a:xfrm>
          <a:prstGeom prst="rect">
            <a:avLst/>
          </a:prstGeom>
          <a:noFill/>
        </p:spPr>
        <p:txBody>
          <a:bodyPr wrap="square">
            <a:spAutoFit/>
          </a:bodyPr>
          <a:lstStyle/>
          <a:p>
            <a:r>
              <a:rPr lang="en-US" b="0" i="0" u="none" strike="noStrike" dirty="0">
                <a:solidFill>
                  <a:srgbClr val="000000"/>
                </a:solidFill>
                <a:effectLst/>
                <a:latin typeface="Calisto MT" panose="02040603050505030304" pitchFamily="18" charset="77"/>
              </a:rPr>
              <a:t>Phase 2 – yielded shorter responses, but still unnecessary information</a:t>
            </a:r>
            <a:endParaRPr lang="en-US" dirty="0"/>
          </a:p>
        </p:txBody>
      </p:sp>
      <p:pic>
        <p:nvPicPr>
          <p:cNvPr id="6" name="Picture 5">
            <a:extLst>
              <a:ext uri="{FF2B5EF4-FFF2-40B4-BE49-F238E27FC236}">
                <a16:creationId xmlns:a16="http://schemas.microsoft.com/office/drawing/2014/main" id="{C6A9A304-DEA9-177D-8CEE-1A98F7B4B9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598" y="3014793"/>
            <a:ext cx="7640126" cy="481939"/>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3C9377DA-42E7-B353-E0C3-924479329D27}"/>
                  </a:ext>
                </a:extLst>
              </p14:cNvPr>
              <p14:cNvContentPartPr/>
              <p14:nvPr/>
            </p14:nvContentPartPr>
            <p14:xfrm>
              <a:off x="3382200" y="3163255"/>
              <a:ext cx="368640" cy="26280"/>
            </p14:xfrm>
          </p:contentPart>
        </mc:Choice>
        <mc:Fallback xmlns="">
          <p:pic>
            <p:nvPicPr>
              <p:cNvPr id="7" name="Ink 6">
                <a:extLst>
                  <a:ext uri="{FF2B5EF4-FFF2-40B4-BE49-F238E27FC236}">
                    <a16:creationId xmlns:a16="http://schemas.microsoft.com/office/drawing/2014/main" id="{3C9377DA-42E7-B353-E0C3-924479329D27}"/>
                  </a:ext>
                </a:extLst>
              </p:cNvPr>
              <p:cNvPicPr/>
              <p:nvPr/>
            </p:nvPicPr>
            <p:blipFill>
              <a:blip r:embed="rId5"/>
              <a:stretch>
                <a:fillRect/>
              </a:stretch>
            </p:blipFill>
            <p:spPr>
              <a:xfrm>
                <a:off x="3328560" y="3055615"/>
                <a:ext cx="476280" cy="24192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5" name="Google Shape;365;p32"/>
          <p:cNvPicPr preferRelativeResize="0"/>
          <p:nvPr/>
        </p:nvPicPr>
        <p:blipFill>
          <a:blip r:embed="rId3">
            <a:alphaModFix/>
          </a:blip>
          <a:stretch>
            <a:fillRect/>
          </a:stretch>
        </p:blipFill>
        <p:spPr>
          <a:xfrm rot="3835628">
            <a:off x="5704498" y="676150"/>
            <a:ext cx="5348083" cy="5542777"/>
          </a:xfrm>
          <a:prstGeom prst="rect">
            <a:avLst/>
          </a:prstGeom>
          <a:noFill/>
          <a:ln>
            <a:noFill/>
          </a:ln>
        </p:spPr>
      </p:pic>
      <p:sp>
        <p:nvSpPr>
          <p:cNvPr id="367" name="Google Shape;367;p32"/>
          <p:cNvSpPr txBox="1">
            <a:spLocks noGrp="1"/>
          </p:cNvSpPr>
          <p:nvPr>
            <p:ph type="body" idx="1"/>
          </p:nvPr>
        </p:nvSpPr>
        <p:spPr>
          <a:xfrm>
            <a:off x="1928728" y="1566009"/>
            <a:ext cx="5286544" cy="2122800"/>
          </a:xfrm>
          <a:prstGeom prst="rect">
            <a:avLst/>
          </a:prstGeom>
        </p:spPr>
        <p:txBody>
          <a:bodyPr spcFirstLastPara="1" wrap="square" lIns="91425" tIns="91425" rIns="91425" bIns="91425" anchor="t" anchorCtr="0">
            <a:noAutofit/>
          </a:bodyPr>
          <a:lstStyle/>
          <a:p>
            <a:pPr marL="139700" indent="0" algn="ctr">
              <a:buNone/>
            </a:pPr>
            <a:r>
              <a:rPr lang="en-US" sz="1400" dirty="0">
                <a:solidFill>
                  <a:srgbClr val="000000"/>
                </a:solidFill>
                <a:highlight>
                  <a:srgbClr val="C0E4F5"/>
                </a:highlight>
                <a:latin typeface="Calisto MT" panose="02040603050505030304" pitchFamily="18" charset="77"/>
              </a:rPr>
              <a:t>Cluster 0: The provided key marker genes suggest that the cluster corresponds to **Neutrophils**., </a:t>
            </a:r>
          </a:p>
          <a:p>
            <a:pPr marL="139700" indent="0" algn="ctr">
              <a:buNone/>
            </a:pPr>
            <a:br>
              <a:rPr lang="en-US" sz="1400" dirty="0">
                <a:solidFill>
                  <a:srgbClr val="000000"/>
                </a:solidFill>
                <a:highlight>
                  <a:srgbClr val="C0E4F5"/>
                </a:highlight>
                <a:latin typeface="Calisto MT" panose="02040603050505030304" pitchFamily="18" charset="77"/>
              </a:rPr>
            </a:br>
            <a:endParaRPr lang="en-US" sz="1400" dirty="0">
              <a:solidFill>
                <a:srgbClr val="000000"/>
              </a:solidFill>
              <a:highlight>
                <a:srgbClr val="C0E4F5"/>
              </a:highlight>
              <a:latin typeface="Calisto MT" panose="02040603050505030304" pitchFamily="18" charset="77"/>
            </a:endParaRPr>
          </a:p>
          <a:p>
            <a:pPr marL="139700" indent="0" algn="ctr">
              <a:buNone/>
            </a:pPr>
            <a:r>
              <a:rPr lang="en-US" sz="1400" dirty="0">
                <a:solidFill>
                  <a:srgbClr val="000000"/>
                </a:solidFill>
                <a:highlight>
                  <a:srgbClr val="C0E4F5"/>
                </a:highlight>
                <a:latin typeface="Calisto MT" panose="02040603050505030304" pitchFamily="18" charset="77"/>
              </a:rPr>
              <a:t>Cluster 1: The provided key marker genes suggest a profile of T cells, specifically T follicular helper cells (</a:t>
            </a:r>
            <a:r>
              <a:rPr lang="en-US" sz="1400" dirty="0" err="1">
                <a:solidFill>
                  <a:srgbClr val="000000"/>
                </a:solidFill>
                <a:highlight>
                  <a:srgbClr val="C0E4F5"/>
                </a:highlight>
                <a:latin typeface="Calisto MT" panose="02040603050505030304" pitchFamily="18" charset="77"/>
              </a:rPr>
              <a:t>Tfh</a:t>
            </a:r>
            <a:r>
              <a:rPr lang="en-US" sz="1400" dirty="0">
                <a:solidFill>
                  <a:srgbClr val="000000"/>
                </a:solidFill>
                <a:highlight>
                  <a:srgbClr val="C0E4F5"/>
                </a:highlight>
                <a:latin typeface="Calisto MT" panose="02040603050505030304" pitchFamily="18" charset="77"/>
              </a:rPr>
              <a:t>). Key markers like CD40LG, ICOS, GATA3, and SLAMF1 are heavily associated with </a:t>
            </a:r>
            <a:r>
              <a:rPr lang="en-US" sz="1400" dirty="0" err="1">
                <a:solidFill>
                  <a:srgbClr val="000000"/>
                </a:solidFill>
                <a:highlight>
                  <a:srgbClr val="C0E4F5"/>
                </a:highlight>
                <a:latin typeface="Calisto MT" panose="02040603050505030304" pitchFamily="18" charset="77"/>
              </a:rPr>
              <a:t>Tfh</a:t>
            </a:r>
            <a:r>
              <a:rPr lang="en-US" sz="1400" dirty="0">
                <a:solidFill>
                  <a:srgbClr val="000000"/>
                </a:solidFill>
                <a:highlight>
                  <a:srgbClr val="C0E4F5"/>
                </a:highlight>
                <a:latin typeface="Calisto MT" panose="02040603050505030304" pitchFamily="18" charset="77"/>
              </a:rPr>
              <a:t> cells., </a:t>
            </a:r>
          </a:p>
          <a:p>
            <a:pPr marL="0" lvl="0" indent="0" algn="l" rtl="0">
              <a:spcBef>
                <a:spcPts val="0"/>
              </a:spcBef>
              <a:spcAft>
                <a:spcPts val="1000"/>
              </a:spcAft>
              <a:buNone/>
            </a:pPr>
            <a:endParaRPr lang="en-US" dirty="0">
              <a:solidFill>
                <a:schemeClr val="dk1"/>
              </a:solidFill>
            </a:endParaRPr>
          </a:p>
        </p:txBody>
      </p:sp>
      <p:sp>
        <p:nvSpPr>
          <p:cNvPr id="6" name="Title 10">
            <a:extLst>
              <a:ext uri="{FF2B5EF4-FFF2-40B4-BE49-F238E27FC236}">
                <a16:creationId xmlns:a16="http://schemas.microsoft.com/office/drawing/2014/main" id="{9F6FEDA5-7B75-B1C3-DA00-C0D44B2BD111}"/>
              </a:ext>
            </a:extLst>
          </p:cNvPr>
          <p:cNvSpPr txBox="1">
            <a:spLocks/>
          </p:cNvSpPr>
          <p:nvPr/>
        </p:nvSpPr>
        <p:spPr>
          <a:xfrm>
            <a:off x="465151" y="349609"/>
            <a:ext cx="821369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9pPr>
          </a:lstStyle>
          <a:p>
            <a:r>
              <a:rPr lang="en-US" dirty="0"/>
              <a:t>Prompt Engineering – Phase 2 Example Output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4" name="Title 10">
            <a:extLst>
              <a:ext uri="{FF2B5EF4-FFF2-40B4-BE49-F238E27FC236}">
                <a16:creationId xmlns:a16="http://schemas.microsoft.com/office/drawing/2014/main" id="{A775E012-DF63-A304-B2A4-D753EA7704AF}"/>
              </a:ext>
            </a:extLst>
          </p:cNvPr>
          <p:cNvSpPr txBox="1">
            <a:spLocks/>
          </p:cNvSpPr>
          <p:nvPr/>
        </p:nvSpPr>
        <p:spPr>
          <a:xfrm>
            <a:off x="465150" y="433134"/>
            <a:ext cx="821369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9pPr>
          </a:lstStyle>
          <a:p>
            <a:r>
              <a:rPr lang="en-US" dirty="0"/>
              <a:t>Training</a:t>
            </a:r>
            <a:br>
              <a:rPr lang="en-US" dirty="0"/>
            </a:br>
            <a:endParaRPr lang="en-US" dirty="0"/>
          </a:p>
        </p:txBody>
      </p:sp>
      <p:sp>
        <p:nvSpPr>
          <p:cNvPr id="2" name="TextBox 1">
            <a:extLst>
              <a:ext uri="{FF2B5EF4-FFF2-40B4-BE49-F238E27FC236}">
                <a16:creationId xmlns:a16="http://schemas.microsoft.com/office/drawing/2014/main" id="{8A3C78B2-0531-DAFE-C8B0-2A3B49C7F078}"/>
              </a:ext>
            </a:extLst>
          </p:cNvPr>
          <p:cNvSpPr txBox="1"/>
          <p:nvPr/>
        </p:nvSpPr>
        <p:spPr>
          <a:xfrm>
            <a:off x="822598" y="1308215"/>
            <a:ext cx="1947969" cy="338554"/>
          </a:xfrm>
          <a:prstGeom prst="rect">
            <a:avLst/>
          </a:prstGeom>
          <a:noFill/>
        </p:spPr>
        <p:txBody>
          <a:bodyPr wrap="none" rtlCol="0">
            <a:spAutoFit/>
          </a:bodyPr>
          <a:lstStyle/>
          <a:p>
            <a:r>
              <a:rPr lang="en-US" sz="1600" b="0" i="0" u="none" strike="noStrike" dirty="0">
                <a:solidFill>
                  <a:srgbClr val="000000"/>
                </a:solidFill>
                <a:effectLst/>
                <a:latin typeface="Calisto MT" panose="02040603050505030304" pitchFamily="18" charset="77"/>
              </a:rPr>
              <a:t>Prompt Engineering</a:t>
            </a:r>
            <a:endParaRPr lang="en-US" sz="1200" dirty="0"/>
          </a:p>
        </p:txBody>
      </p:sp>
      <p:sp>
        <p:nvSpPr>
          <p:cNvPr id="3" name="TextBox 2">
            <a:extLst>
              <a:ext uri="{FF2B5EF4-FFF2-40B4-BE49-F238E27FC236}">
                <a16:creationId xmlns:a16="http://schemas.microsoft.com/office/drawing/2014/main" id="{5A7D58DB-A957-D374-9837-2573B12A398A}"/>
              </a:ext>
            </a:extLst>
          </p:cNvPr>
          <p:cNvSpPr txBox="1"/>
          <p:nvPr/>
        </p:nvSpPr>
        <p:spPr>
          <a:xfrm>
            <a:off x="1082731" y="2263973"/>
            <a:ext cx="6055822" cy="307777"/>
          </a:xfrm>
          <a:prstGeom prst="rect">
            <a:avLst/>
          </a:prstGeom>
          <a:noFill/>
        </p:spPr>
        <p:txBody>
          <a:bodyPr wrap="square">
            <a:spAutoFit/>
          </a:bodyPr>
          <a:lstStyle/>
          <a:p>
            <a:r>
              <a:rPr lang="en-US" b="0" i="0" u="none" strike="noStrike" dirty="0">
                <a:solidFill>
                  <a:srgbClr val="000000"/>
                </a:solidFill>
                <a:effectLst/>
                <a:latin typeface="Calisto MT" panose="02040603050505030304" pitchFamily="18" charset="77"/>
              </a:rPr>
              <a:t>Phase </a:t>
            </a:r>
            <a:r>
              <a:rPr lang="en-US" dirty="0">
                <a:latin typeface="Calisto MT" panose="02040603050505030304" pitchFamily="18" charset="77"/>
              </a:rPr>
              <a:t>3 – yielded ideal responses </a:t>
            </a:r>
            <a:endParaRPr lang="en-US" dirty="0"/>
          </a:p>
        </p:txBody>
      </p:sp>
      <p:pic>
        <p:nvPicPr>
          <p:cNvPr id="6" name="Picture 5">
            <a:extLst>
              <a:ext uri="{FF2B5EF4-FFF2-40B4-BE49-F238E27FC236}">
                <a16:creationId xmlns:a16="http://schemas.microsoft.com/office/drawing/2014/main" id="{33D0BDA1-5224-3A12-EB36-15B9E5D219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495" y="3242282"/>
            <a:ext cx="8365009" cy="508899"/>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E9866F7C-A532-E217-636D-A3DE6E852705}"/>
                  </a:ext>
                </a:extLst>
              </p14:cNvPr>
              <p14:cNvContentPartPr/>
              <p14:nvPr/>
            </p14:nvContentPartPr>
            <p14:xfrm>
              <a:off x="5380200" y="3363415"/>
              <a:ext cx="1502280" cy="43920"/>
            </p14:xfrm>
          </p:contentPart>
        </mc:Choice>
        <mc:Fallback xmlns="">
          <p:pic>
            <p:nvPicPr>
              <p:cNvPr id="7" name="Ink 6">
                <a:extLst>
                  <a:ext uri="{FF2B5EF4-FFF2-40B4-BE49-F238E27FC236}">
                    <a16:creationId xmlns:a16="http://schemas.microsoft.com/office/drawing/2014/main" id="{E9866F7C-A532-E217-636D-A3DE6E852705}"/>
                  </a:ext>
                </a:extLst>
              </p:cNvPr>
              <p:cNvPicPr/>
              <p:nvPr/>
            </p:nvPicPr>
            <p:blipFill>
              <a:blip r:embed="rId5"/>
              <a:stretch>
                <a:fillRect/>
              </a:stretch>
            </p:blipFill>
            <p:spPr>
              <a:xfrm>
                <a:off x="5326200" y="3255775"/>
                <a:ext cx="1609920" cy="259560"/>
              </a:xfrm>
              <a:prstGeom prst="rect">
                <a:avLst/>
              </a:prstGeom>
            </p:spPr>
          </p:pic>
        </mc:Fallback>
      </mc:AlternateContent>
    </p:spTree>
    <p:extLst>
      <p:ext uri="{BB962C8B-B14F-4D97-AF65-F5344CB8AC3E}">
        <p14:creationId xmlns:p14="http://schemas.microsoft.com/office/powerpoint/2010/main" val="2386972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19" name="Title 10">
            <a:extLst>
              <a:ext uri="{FF2B5EF4-FFF2-40B4-BE49-F238E27FC236}">
                <a16:creationId xmlns:a16="http://schemas.microsoft.com/office/drawing/2014/main" id="{CAF219ED-5991-A652-BF0C-8241E9292829}"/>
              </a:ext>
            </a:extLst>
          </p:cNvPr>
          <p:cNvSpPr txBox="1">
            <a:spLocks/>
          </p:cNvSpPr>
          <p:nvPr/>
        </p:nvSpPr>
        <p:spPr>
          <a:xfrm>
            <a:off x="465151" y="349609"/>
            <a:ext cx="821369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500"/>
              <a:buFont typeface="Asap SemiBold"/>
              <a:buNone/>
              <a:defRPr sz="3500" b="0" i="0" u="none" strike="noStrike" cap="none">
                <a:solidFill>
                  <a:schemeClr val="dk1"/>
                </a:solidFill>
                <a:latin typeface="Asap SemiBold"/>
                <a:ea typeface="Asap SemiBold"/>
                <a:cs typeface="Asap SemiBold"/>
                <a:sym typeface="Asap SemiBold"/>
              </a:defRPr>
            </a:lvl9pPr>
          </a:lstStyle>
          <a:p>
            <a:r>
              <a:rPr lang="en-US" dirty="0"/>
              <a:t>Prompt Engineering – Phase 3 Example Output</a:t>
            </a:r>
          </a:p>
        </p:txBody>
      </p:sp>
      <p:sp>
        <p:nvSpPr>
          <p:cNvPr id="21" name="TextBox 20">
            <a:extLst>
              <a:ext uri="{FF2B5EF4-FFF2-40B4-BE49-F238E27FC236}">
                <a16:creationId xmlns:a16="http://schemas.microsoft.com/office/drawing/2014/main" id="{96CA97AC-F5B2-759A-06AE-17536D6B0DD7}"/>
              </a:ext>
            </a:extLst>
          </p:cNvPr>
          <p:cNvSpPr txBox="1"/>
          <p:nvPr/>
        </p:nvSpPr>
        <p:spPr>
          <a:xfrm>
            <a:off x="1021745" y="1556087"/>
            <a:ext cx="3438939" cy="2677656"/>
          </a:xfrm>
          <a:prstGeom prst="rect">
            <a:avLst/>
          </a:prstGeom>
          <a:noFill/>
        </p:spPr>
        <p:txBody>
          <a:bodyPr wrap="square">
            <a:spAutoFit/>
          </a:bodyPr>
          <a:lstStyle/>
          <a:p>
            <a:r>
              <a:rPr lang="en-US" b="0" i="0" u="none" strike="noStrike" dirty="0">
                <a:solidFill>
                  <a:srgbClr val="000000"/>
                </a:solidFill>
                <a:effectLst/>
                <a:highlight>
                  <a:srgbClr val="C0E4F5"/>
                </a:highlight>
                <a:latin typeface="Calisto MT" panose="02040603050505030304" pitchFamily="18" charset="77"/>
              </a:rPr>
              <a:t>Cluster 0: Monocyte</a:t>
            </a:r>
            <a:endParaRPr lang="en-US" dirty="0">
              <a:highlight>
                <a:srgbClr val="C0E4F5"/>
              </a:highlight>
              <a:latin typeface="Calisto MT" panose="02040603050505030304" pitchFamily="18" charset="77"/>
            </a:endParaRPr>
          </a:p>
          <a:p>
            <a:r>
              <a:rPr lang="en-US" b="0" i="0" u="none" strike="noStrike" dirty="0">
                <a:solidFill>
                  <a:srgbClr val="000000"/>
                </a:solidFill>
                <a:effectLst/>
                <a:highlight>
                  <a:srgbClr val="C0E4F5"/>
                </a:highlight>
                <a:latin typeface="Calisto MT" panose="02040603050505030304" pitchFamily="18" charset="77"/>
              </a:rPr>
              <a:t>Cluster 1: T cells</a:t>
            </a:r>
            <a:endParaRPr lang="en-US" dirty="0">
              <a:highlight>
                <a:srgbClr val="C0E4F5"/>
              </a:highlight>
              <a:latin typeface="Calisto MT" panose="02040603050505030304" pitchFamily="18" charset="77"/>
            </a:endParaRPr>
          </a:p>
          <a:p>
            <a:r>
              <a:rPr lang="en-US" b="0" i="0" u="none" strike="noStrike" dirty="0">
                <a:solidFill>
                  <a:srgbClr val="000000"/>
                </a:solidFill>
                <a:effectLst/>
                <a:highlight>
                  <a:srgbClr val="C0E4F5"/>
                </a:highlight>
                <a:latin typeface="Calisto MT" panose="02040603050505030304" pitchFamily="18" charset="77"/>
              </a:rPr>
              <a:t>Cluster 2: Monocyte</a:t>
            </a:r>
            <a:endParaRPr lang="en-US" dirty="0">
              <a:highlight>
                <a:srgbClr val="C0E4F5"/>
              </a:highlight>
              <a:latin typeface="Calisto MT" panose="02040603050505030304" pitchFamily="18" charset="77"/>
            </a:endParaRPr>
          </a:p>
          <a:p>
            <a:r>
              <a:rPr lang="en-US" b="0" i="0" u="none" strike="noStrike" dirty="0">
                <a:solidFill>
                  <a:srgbClr val="000000"/>
                </a:solidFill>
                <a:effectLst/>
                <a:highlight>
                  <a:srgbClr val="C0E4F5"/>
                </a:highlight>
                <a:latin typeface="Calisto MT" panose="02040603050505030304" pitchFamily="18" charset="77"/>
              </a:rPr>
              <a:t>Cluster 3: T cells</a:t>
            </a:r>
            <a:endParaRPr lang="en-US" dirty="0">
              <a:highlight>
                <a:srgbClr val="C0E4F5"/>
              </a:highlight>
              <a:latin typeface="Calisto MT" panose="02040603050505030304" pitchFamily="18" charset="77"/>
            </a:endParaRPr>
          </a:p>
          <a:p>
            <a:r>
              <a:rPr lang="en-US" b="0" i="0" u="none" strike="noStrike" dirty="0">
                <a:solidFill>
                  <a:srgbClr val="000000"/>
                </a:solidFill>
                <a:effectLst/>
                <a:highlight>
                  <a:srgbClr val="C0E4F5"/>
                </a:highlight>
                <a:latin typeface="Calisto MT" panose="02040603050505030304" pitchFamily="18" charset="77"/>
              </a:rPr>
              <a:t>Cluster 4: CD8+ T cells</a:t>
            </a:r>
            <a:endParaRPr lang="en-US" dirty="0">
              <a:highlight>
                <a:srgbClr val="C0E4F5"/>
              </a:highlight>
              <a:latin typeface="Calisto MT" panose="02040603050505030304" pitchFamily="18" charset="77"/>
            </a:endParaRPr>
          </a:p>
          <a:p>
            <a:r>
              <a:rPr lang="en-US" b="0" i="0" u="none" strike="noStrike" dirty="0">
                <a:solidFill>
                  <a:srgbClr val="000000"/>
                </a:solidFill>
                <a:effectLst/>
                <a:highlight>
                  <a:srgbClr val="C0E4F5"/>
                </a:highlight>
                <a:latin typeface="Calisto MT" panose="02040603050505030304" pitchFamily="18" charset="77"/>
              </a:rPr>
              <a:t>Cluster 5: Dendritic cells</a:t>
            </a:r>
          </a:p>
          <a:p>
            <a:r>
              <a:rPr lang="en-US" b="0" i="0" u="none" strike="noStrike" dirty="0">
                <a:solidFill>
                  <a:srgbClr val="000000"/>
                </a:solidFill>
                <a:effectLst/>
                <a:highlight>
                  <a:srgbClr val="C0E4F5"/>
                </a:highlight>
                <a:latin typeface="Calisto MT" panose="02040603050505030304" pitchFamily="18" charset="77"/>
              </a:rPr>
              <a:t> Cluster 6: Plasmacytoid dendritic cells</a:t>
            </a:r>
            <a:endParaRPr lang="en-US" dirty="0">
              <a:highlight>
                <a:srgbClr val="C0E4F5"/>
              </a:highlight>
              <a:latin typeface="Calisto MT" panose="02040603050505030304" pitchFamily="18" charset="77"/>
            </a:endParaRPr>
          </a:p>
          <a:p>
            <a:r>
              <a:rPr lang="en-US" b="0" i="0" u="none" strike="noStrike" dirty="0">
                <a:solidFill>
                  <a:srgbClr val="000000"/>
                </a:solidFill>
                <a:effectLst/>
                <a:highlight>
                  <a:srgbClr val="C0E4F5"/>
                </a:highlight>
                <a:latin typeface="Calisto MT" panose="02040603050505030304" pitchFamily="18" charset="77"/>
              </a:rPr>
              <a:t>Cluster 7: Plasma cells</a:t>
            </a:r>
            <a:endParaRPr lang="en-US" dirty="0">
              <a:highlight>
                <a:srgbClr val="C0E4F5"/>
              </a:highlight>
              <a:latin typeface="Calisto MT" panose="02040603050505030304" pitchFamily="18" charset="77"/>
            </a:endParaRPr>
          </a:p>
          <a:p>
            <a:r>
              <a:rPr lang="en-US" b="0" i="0" u="none" strike="noStrike" dirty="0">
                <a:solidFill>
                  <a:srgbClr val="000000"/>
                </a:solidFill>
                <a:effectLst/>
                <a:highlight>
                  <a:srgbClr val="C0E4F5"/>
                </a:highlight>
                <a:latin typeface="Calisto MT" panose="02040603050505030304" pitchFamily="18" charset="77"/>
              </a:rPr>
              <a:t>Cluster 8: Naive B cells</a:t>
            </a:r>
            <a:endParaRPr lang="en-US" dirty="0">
              <a:highlight>
                <a:srgbClr val="C0E4F5"/>
              </a:highlight>
              <a:latin typeface="Calisto MT" panose="02040603050505030304" pitchFamily="18" charset="77"/>
            </a:endParaRPr>
          </a:p>
          <a:p>
            <a:r>
              <a:rPr lang="en-US" b="0" i="0" u="none" strike="noStrike" dirty="0">
                <a:solidFill>
                  <a:srgbClr val="000000"/>
                </a:solidFill>
                <a:effectLst/>
                <a:highlight>
                  <a:srgbClr val="C0E4F5"/>
                </a:highlight>
                <a:latin typeface="Calisto MT" panose="02040603050505030304" pitchFamily="18" charset="77"/>
              </a:rPr>
              <a:t>Cluster 9: T cells</a:t>
            </a:r>
            <a:endParaRPr lang="en-US" dirty="0">
              <a:highlight>
                <a:srgbClr val="C0E4F5"/>
              </a:highlight>
              <a:latin typeface="Calisto MT" panose="02040603050505030304" pitchFamily="18" charset="77"/>
            </a:endParaRPr>
          </a:p>
          <a:p>
            <a:r>
              <a:rPr lang="en-US" b="0" i="0" u="none" strike="noStrike" dirty="0">
                <a:solidFill>
                  <a:srgbClr val="000000"/>
                </a:solidFill>
                <a:effectLst/>
                <a:highlight>
                  <a:srgbClr val="C0E4F5"/>
                </a:highlight>
                <a:latin typeface="Calisto MT" panose="02040603050505030304" pitchFamily="18" charset="77"/>
              </a:rPr>
              <a:t>Cluster 10: NK cells</a:t>
            </a:r>
          </a:p>
          <a:p>
            <a:r>
              <a:rPr lang="en-US" b="0" i="0" u="none" strike="noStrike" dirty="0">
                <a:solidFill>
                  <a:srgbClr val="000000"/>
                </a:solidFill>
                <a:effectLst/>
                <a:highlight>
                  <a:srgbClr val="C0E4F5"/>
                </a:highlight>
                <a:latin typeface="Calisto MT" panose="02040603050505030304" pitchFamily="18" charset="77"/>
              </a:rPr>
              <a:t>Cluster 11: CD8+ T Cell</a:t>
            </a:r>
            <a:endParaRPr lang="en-US" dirty="0">
              <a:highlight>
                <a:srgbClr val="C0E4F5"/>
              </a:highlight>
              <a:latin typeface="Calisto MT" panose="02040603050505030304" pitchFamily="18" charset="77"/>
            </a:endParaRPr>
          </a:p>
        </p:txBody>
      </p:sp>
      <p:sp>
        <p:nvSpPr>
          <p:cNvPr id="23" name="TextBox 22">
            <a:extLst>
              <a:ext uri="{FF2B5EF4-FFF2-40B4-BE49-F238E27FC236}">
                <a16:creationId xmlns:a16="http://schemas.microsoft.com/office/drawing/2014/main" id="{9C43A911-E5F3-7440-E4F7-967E02FFB232}"/>
              </a:ext>
            </a:extLst>
          </p:cNvPr>
          <p:cNvSpPr txBox="1"/>
          <p:nvPr/>
        </p:nvSpPr>
        <p:spPr>
          <a:xfrm>
            <a:off x="5168348" y="1556087"/>
            <a:ext cx="3510501" cy="2677656"/>
          </a:xfrm>
          <a:prstGeom prst="rect">
            <a:avLst/>
          </a:prstGeom>
          <a:noFill/>
        </p:spPr>
        <p:txBody>
          <a:bodyPr wrap="square">
            <a:spAutoFit/>
          </a:bodyPr>
          <a:lstStyle/>
          <a:p>
            <a:r>
              <a:rPr lang="en-US" b="0" i="0" u="none" strike="noStrike" dirty="0">
                <a:solidFill>
                  <a:srgbClr val="000000"/>
                </a:solidFill>
                <a:effectLst/>
                <a:highlight>
                  <a:srgbClr val="C0E4F5"/>
                </a:highlight>
                <a:latin typeface="Calisto MT" panose="02040603050505030304" pitchFamily="18" charset="77"/>
              </a:rPr>
              <a:t>Cluster 12: NK cells</a:t>
            </a:r>
            <a:endParaRPr lang="en-US" dirty="0">
              <a:highlight>
                <a:srgbClr val="C0E4F5"/>
              </a:highlight>
              <a:latin typeface="Calisto MT" panose="02040603050505030304" pitchFamily="18" charset="77"/>
            </a:endParaRPr>
          </a:p>
          <a:p>
            <a:r>
              <a:rPr lang="en-US" b="0" i="0" u="none" strike="noStrike" dirty="0">
                <a:solidFill>
                  <a:srgbClr val="000000"/>
                </a:solidFill>
                <a:effectLst/>
                <a:highlight>
                  <a:srgbClr val="C0E4F5"/>
                </a:highlight>
                <a:latin typeface="Calisto MT" panose="02040603050505030304" pitchFamily="18" charset="77"/>
              </a:rPr>
              <a:t>Cluster 13: Monocytes</a:t>
            </a:r>
            <a:endParaRPr lang="en-US" dirty="0">
              <a:highlight>
                <a:srgbClr val="C0E4F5"/>
              </a:highlight>
              <a:latin typeface="Calisto MT" panose="02040603050505030304" pitchFamily="18" charset="77"/>
            </a:endParaRPr>
          </a:p>
          <a:p>
            <a:r>
              <a:rPr lang="en-US" b="0" i="0" u="none" strike="noStrike" dirty="0">
                <a:solidFill>
                  <a:srgbClr val="000000"/>
                </a:solidFill>
                <a:effectLst/>
                <a:highlight>
                  <a:srgbClr val="C0E4F5"/>
                </a:highlight>
                <a:latin typeface="Calisto MT" panose="02040603050505030304" pitchFamily="18" charset="77"/>
              </a:rPr>
              <a:t>Cluster 14: CD8+ T cells</a:t>
            </a:r>
            <a:endParaRPr lang="en-US" dirty="0">
              <a:highlight>
                <a:srgbClr val="C0E4F5"/>
              </a:highlight>
              <a:latin typeface="Calisto MT" panose="02040603050505030304" pitchFamily="18" charset="77"/>
            </a:endParaRPr>
          </a:p>
          <a:p>
            <a:r>
              <a:rPr lang="en-US" b="0" i="0" u="none" strike="noStrike" dirty="0">
                <a:solidFill>
                  <a:srgbClr val="000000"/>
                </a:solidFill>
                <a:effectLst/>
                <a:highlight>
                  <a:srgbClr val="C0E4F5"/>
                </a:highlight>
                <a:latin typeface="Calisto MT" panose="02040603050505030304" pitchFamily="18" charset="77"/>
              </a:rPr>
              <a:t>Cluster 15: Dendritic cells</a:t>
            </a:r>
            <a:endParaRPr lang="en-US" dirty="0">
              <a:highlight>
                <a:srgbClr val="C0E4F5"/>
              </a:highlight>
              <a:latin typeface="Calisto MT" panose="02040603050505030304" pitchFamily="18" charset="77"/>
            </a:endParaRPr>
          </a:p>
          <a:p>
            <a:r>
              <a:rPr lang="en-US" b="0" i="0" u="none" strike="noStrike" dirty="0">
                <a:solidFill>
                  <a:srgbClr val="000000"/>
                </a:solidFill>
                <a:effectLst/>
                <a:highlight>
                  <a:srgbClr val="C0E4F5"/>
                </a:highlight>
                <a:latin typeface="Calisto MT" panose="02040603050505030304" pitchFamily="18" charset="77"/>
              </a:rPr>
              <a:t>Cluster 16: Neutrophils</a:t>
            </a:r>
            <a:endParaRPr lang="en-US" dirty="0">
              <a:highlight>
                <a:srgbClr val="C0E4F5"/>
              </a:highlight>
              <a:latin typeface="Calisto MT" panose="02040603050505030304" pitchFamily="18" charset="77"/>
            </a:endParaRPr>
          </a:p>
          <a:p>
            <a:r>
              <a:rPr lang="en-US" b="0" i="0" u="none" strike="noStrike" dirty="0">
                <a:solidFill>
                  <a:srgbClr val="000000"/>
                </a:solidFill>
                <a:effectLst/>
                <a:highlight>
                  <a:srgbClr val="C0E4F5"/>
                </a:highlight>
                <a:latin typeface="Calisto MT" panose="02040603050505030304" pitchFamily="18" charset="77"/>
              </a:rPr>
              <a:t>Cluster 17: CD8+ Gamma Delta T cells Cluster 18: T regulatory cell</a:t>
            </a:r>
            <a:endParaRPr lang="en-US" dirty="0">
              <a:highlight>
                <a:srgbClr val="C0E4F5"/>
              </a:highlight>
              <a:latin typeface="Calisto MT" panose="02040603050505030304" pitchFamily="18" charset="77"/>
            </a:endParaRPr>
          </a:p>
          <a:p>
            <a:r>
              <a:rPr lang="en-US" b="0" i="0" u="none" strike="noStrike" dirty="0">
                <a:solidFill>
                  <a:srgbClr val="000000"/>
                </a:solidFill>
                <a:effectLst/>
                <a:highlight>
                  <a:srgbClr val="C0E4F5"/>
                </a:highlight>
                <a:latin typeface="Calisto MT" panose="02040603050505030304" pitchFamily="18" charset="77"/>
              </a:rPr>
              <a:t>Cluster 19: Plasmacytoid Dendritic Cells (</a:t>
            </a:r>
            <a:r>
              <a:rPr lang="en-US" b="0" i="0" u="none" strike="noStrike" dirty="0" err="1">
                <a:solidFill>
                  <a:srgbClr val="000000"/>
                </a:solidFill>
                <a:effectLst/>
                <a:highlight>
                  <a:srgbClr val="C0E4F5"/>
                </a:highlight>
                <a:latin typeface="Calisto MT" panose="02040603050505030304" pitchFamily="18" charset="77"/>
              </a:rPr>
              <a:t>pDCs</a:t>
            </a:r>
            <a:r>
              <a:rPr lang="en-US" b="0" i="0" u="none" strike="noStrike" dirty="0">
                <a:solidFill>
                  <a:srgbClr val="000000"/>
                </a:solidFill>
                <a:effectLst/>
                <a:highlight>
                  <a:srgbClr val="C0E4F5"/>
                </a:highlight>
                <a:latin typeface="Calisto MT" panose="02040603050505030304" pitchFamily="18" charset="77"/>
              </a:rPr>
              <a:t>)</a:t>
            </a:r>
          </a:p>
          <a:p>
            <a:r>
              <a:rPr lang="en-US" b="0" i="0" u="none" strike="noStrike" dirty="0">
                <a:solidFill>
                  <a:srgbClr val="000000"/>
                </a:solidFill>
                <a:effectLst/>
                <a:highlight>
                  <a:srgbClr val="C0E4F5"/>
                </a:highlight>
                <a:latin typeface="Calisto MT" panose="02040603050505030304" pitchFamily="18" charset="77"/>
              </a:rPr>
              <a:t>Cluster 20: B cells</a:t>
            </a:r>
            <a:endParaRPr lang="en-US" dirty="0">
              <a:highlight>
                <a:srgbClr val="C0E4F5"/>
              </a:highlight>
              <a:latin typeface="Calisto MT" panose="02040603050505030304" pitchFamily="18" charset="77"/>
            </a:endParaRPr>
          </a:p>
          <a:p>
            <a:r>
              <a:rPr lang="en-US" b="0" i="0" u="none" strike="noStrike" dirty="0">
                <a:solidFill>
                  <a:srgbClr val="000000"/>
                </a:solidFill>
                <a:effectLst/>
                <a:highlight>
                  <a:srgbClr val="C0E4F5"/>
                </a:highlight>
                <a:latin typeface="Calisto MT" panose="02040603050505030304" pitchFamily="18" charset="77"/>
              </a:rPr>
              <a:t>Cluster 21: Platelets</a:t>
            </a:r>
            <a:endParaRPr lang="en-US" dirty="0">
              <a:highlight>
                <a:srgbClr val="C0E4F5"/>
              </a:highlight>
              <a:latin typeface="Calisto MT" panose="02040603050505030304" pitchFamily="18" charset="77"/>
            </a:endParaRPr>
          </a:p>
          <a:p>
            <a:r>
              <a:rPr lang="en-US" b="0" i="0" u="none" strike="noStrike" dirty="0">
                <a:solidFill>
                  <a:srgbClr val="000000"/>
                </a:solidFill>
                <a:effectLst/>
                <a:highlight>
                  <a:srgbClr val="C0E4F5"/>
                </a:highlight>
                <a:latin typeface="Calisto MT" panose="02040603050505030304" pitchFamily="18" charset="77"/>
              </a:rPr>
              <a:t>Cluster 22: Natural Killer Cell</a:t>
            </a:r>
            <a:endParaRPr lang="en-US" dirty="0"/>
          </a:p>
        </p:txBody>
      </p:sp>
    </p:spTree>
  </p:cSld>
  <p:clrMapOvr>
    <a:masterClrMapping/>
  </p:clrMapOvr>
</p:sld>
</file>

<file path=ppt/theme/theme1.xml><?xml version="1.0" encoding="utf-8"?>
<a:theme xmlns:a="http://schemas.openxmlformats.org/drawingml/2006/main" name="Bioinformatics Applied to Medicine Breakthrough by Slidesgo">
  <a:themeElements>
    <a:clrScheme name="Simple Light">
      <a:dk1>
        <a:srgbClr val="3C384A"/>
      </a:dk1>
      <a:lt1>
        <a:srgbClr val="F5FFFF"/>
      </a:lt1>
      <a:dk2>
        <a:srgbClr val="F578F8"/>
      </a:dk2>
      <a:lt2>
        <a:srgbClr val="46EFF2"/>
      </a:lt2>
      <a:accent1>
        <a:srgbClr val="584C89"/>
      </a:accent1>
      <a:accent2>
        <a:srgbClr val="FFFFFF"/>
      </a:accent2>
      <a:accent3>
        <a:srgbClr val="FFFFFF"/>
      </a:accent3>
      <a:accent4>
        <a:srgbClr val="FFFFFF"/>
      </a:accent4>
      <a:accent5>
        <a:srgbClr val="FFFFFF"/>
      </a:accent5>
      <a:accent6>
        <a:srgbClr val="FFFFFF"/>
      </a:accent6>
      <a:hlink>
        <a:srgbClr val="3C38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1721</TotalTime>
  <Words>2439</Words>
  <Application>Microsoft Macintosh PowerPoint</Application>
  <PresentationFormat>On-screen Show (16:9)</PresentationFormat>
  <Paragraphs>176</Paragraphs>
  <Slides>23</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Times</vt:lpstr>
      <vt:lpstr>Wingdings</vt:lpstr>
      <vt:lpstr>-webkit-standard</vt:lpstr>
      <vt:lpstr>__Inter_0d7ac7</vt:lpstr>
      <vt:lpstr>Baloo 2</vt:lpstr>
      <vt:lpstr>Calisto MT</vt:lpstr>
      <vt:lpstr>Asap</vt:lpstr>
      <vt:lpstr>Arial</vt:lpstr>
      <vt:lpstr>Times New Roman</vt:lpstr>
      <vt:lpstr>Asap SemiBold</vt:lpstr>
      <vt:lpstr>Bioinformatics Applied to Medicine Breakthrough by Slidesgo</vt:lpstr>
      <vt:lpstr>Utilizing Large Language Models (LLMs) for Enhanced Cell Type Annotation: A User-Centric Approach</vt:lpstr>
      <vt:lpstr>PowerPoint Presentation</vt:lpstr>
      <vt:lpstr>PowerPoint Presentation</vt:lpstr>
      <vt:lpstr>PowerPoint Presentation</vt:lpstr>
      <vt:lpstr>Prompt Engineering – Phase 1 Example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Utilizing Large Language Models (LLMs) for Enhanced Cell Type Annotation: A User-Centric Approach</dc:title>
  <cp:lastModifiedBy>Molaka, Anwita (axu5pa)</cp:lastModifiedBy>
  <cp:revision>8</cp:revision>
  <dcterms:modified xsi:type="dcterms:W3CDTF">2024-10-12T19:46:26Z</dcterms:modified>
</cp:coreProperties>
</file>